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86" r:id="rId2"/>
    <p:sldId id="287" r:id="rId3"/>
    <p:sldId id="288" r:id="rId4"/>
    <p:sldId id="289" r:id="rId5"/>
    <p:sldId id="292" r:id="rId6"/>
    <p:sldId id="293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6" r:id="rId16"/>
    <p:sldId id="303" r:id="rId17"/>
    <p:sldId id="324" r:id="rId18"/>
    <p:sldId id="325" r:id="rId19"/>
    <p:sldId id="326" r:id="rId20"/>
    <p:sldId id="315" r:id="rId21"/>
    <p:sldId id="316" r:id="rId22"/>
    <p:sldId id="318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04" r:id="rId32"/>
    <p:sldId id="305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Lato Hairline" panose="020F0502020204030203" pitchFamily="34" charset="0"/>
      <p:regular r:id="rId41"/>
      <p:bold r:id="rId42"/>
      <p:italic r:id="rId43"/>
      <p:boldItalic r:id="rId44"/>
    </p:embeddedFont>
    <p:embeddedFont>
      <p:font typeface="Lato Light" panose="020F0502020204030203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derico reggiani" initials="fr" lastIdx="1" clrIdx="0">
    <p:extLst>
      <p:ext uri="{19B8F6BF-5375-455C-9EA6-DF929625EA0E}">
        <p15:presenceInfo xmlns:p15="http://schemas.microsoft.com/office/powerpoint/2012/main" userId="730c6910d482fd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5586F2-C801-4A29-872E-DE240A74292C}">
  <a:tblStyle styleId="{635586F2-C801-4A29-872E-DE240A7429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83"/>
    <p:restoredTop sz="94444"/>
  </p:normalViewPr>
  <p:slideViewPr>
    <p:cSldViewPr snapToGrid="0" snapToObjects="1">
      <p:cViewPr varScale="1">
        <p:scale>
          <a:sx n="160" d="100"/>
          <a:sy n="160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38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713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240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093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733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354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552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783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5142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252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65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332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089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73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210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390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060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439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07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FedericoReggiani/Superbonus-110-.gi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 idx="4294967295"/>
          </p:nvPr>
        </p:nvSpPr>
        <p:spPr>
          <a:xfrm>
            <a:off x="1370843" y="1797906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Superbonus</a:t>
            </a:r>
            <a:r>
              <a:rPr lang="en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110%</a:t>
            </a:r>
            <a:endParaRPr sz="5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4294967295"/>
          </p:nvPr>
        </p:nvSpPr>
        <p:spPr>
          <a:xfrm>
            <a:off x="1275148" y="3243498"/>
            <a:ext cx="6593700" cy="15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Federico Reggiani</a:t>
            </a:r>
            <a:endParaRPr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i="1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Homework</a:t>
            </a:r>
            <a:r>
              <a:rPr lang="it-IT" i="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Big Data &amp; Analytics</a:t>
            </a:r>
            <a:endParaRPr i="1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C0AA275-C94D-314D-BA8A-8CBA576FCCD9}"/>
              </a:ext>
            </a:extLst>
          </p:cNvPr>
          <p:cNvSpPr txBox="1"/>
          <p:nvPr/>
        </p:nvSpPr>
        <p:spPr>
          <a:xfrm>
            <a:off x="3989145" y="4428563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solidFill>
                  <a:srgbClr val="FFFFFF"/>
                </a:solidFill>
                <a:latin typeface="Calibri Light" panose="020F0302020204030204" pitchFamily="34" charset="0"/>
                <a:ea typeface="Lato Light"/>
                <a:cs typeface="Calibri Light" panose="020F0302020204030204" pitchFamily="34" charset="0"/>
                <a:sym typeface="Lato Light"/>
              </a:rPr>
              <a:t>31/08/2020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DEFB2D-E31F-1D43-86EC-C755E84864D4}"/>
              </a:ext>
            </a:extLst>
          </p:cNvPr>
          <p:cNvSpPr txBox="1"/>
          <p:nvPr/>
        </p:nvSpPr>
        <p:spPr>
          <a:xfrm>
            <a:off x="2922347" y="4086190"/>
            <a:ext cx="3299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>
                <a:solidFill>
                  <a:srgbClr val="FFFFFF"/>
                </a:solidFill>
                <a:latin typeface="Calibri Light" panose="020F0302020204030204" pitchFamily="34" charset="0"/>
                <a:ea typeface="Lato Light"/>
                <a:cs typeface="Calibri Light" panose="020F0302020204030204" pitchFamily="34" charset="0"/>
                <a:sym typeface="Lato Light"/>
              </a:rPr>
              <a:t>Scraping</a:t>
            </a:r>
            <a:r>
              <a:rPr lang="it-IT" sz="1600" i="1" dirty="0">
                <a:solidFill>
                  <a:srgbClr val="FFFFFF"/>
                </a:solidFill>
                <a:latin typeface="Calibri Light" panose="020F0302020204030204" pitchFamily="34" charset="0"/>
                <a:ea typeface="Lato Light"/>
                <a:cs typeface="Calibri Light" panose="020F0302020204030204" pitchFamily="34" charset="0"/>
                <a:sym typeface="Lato Light"/>
              </a:rPr>
              <a:t>, Data </a:t>
            </a:r>
            <a:r>
              <a:rPr lang="it-IT" sz="1600" i="1" dirty="0" err="1">
                <a:solidFill>
                  <a:srgbClr val="FFFFFF"/>
                </a:solidFill>
                <a:latin typeface="Calibri Light" panose="020F0302020204030204" pitchFamily="34" charset="0"/>
                <a:ea typeface="Lato Light"/>
                <a:cs typeface="Calibri Light" panose="020F0302020204030204" pitchFamily="34" charset="0"/>
                <a:sym typeface="Lato Light"/>
              </a:rPr>
              <a:t>Quality</a:t>
            </a:r>
            <a:r>
              <a:rPr lang="it-IT" sz="1600" i="1" dirty="0">
                <a:solidFill>
                  <a:srgbClr val="FFFFFF"/>
                </a:solidFill>
                <a:latin typeface="Calibri Light" panose="020F0302020204030204" pitchFamily="34" charset="0"/>
                <a:ea typeface="Lato Light"/>
                <a:cs typeface="Calibri Light" panose="020F0302020204030204" pitchFamily="34" charset="0"/>
                <a:sym typeface="Lato Light"/>
              </a:rPr>
              <a:t> &amp; </a:t>
            </a:r>
            <a:r>
              <a:rPr lang="it-IT" sz="1600" i="1" dirty="0" err="1">
                <a:solidFill>
                  <a:srgbClr val="FFFFFF"/>
                </a:solidFill>
                <a:latin typeface="Calibri Light" panose="020F0302020204030204" pitchFamily="34" charset="0"/>
                <a:ea typeface="Lato Light"/>
                <a:cs typeface="Calibri Light" panose="020F0302020204030204" pitchFamily="34" charset="0"/>
                <a:sym typeface="Lato Light"/>
              </a:rPr>
              <a:t>Visualization</a:t>
            </a:r>
            <a:endParaRPr lang="it-IT" sz="1600" i="1" dirty="0">
              <a:solidFill>
                <a:srgbClr val="FFFFFF"/>
              </a:solidFill>
              <a:latin typeface="Calibri Light" panose="020F0302020204030204" pitchFamily="34" charset="0"/>
              <a:ea typeface="Lato Light"/>
              <a:cs typeface="Calibri Light" panose="020F0302020204030204" pitchFamily="34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8828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33876913-37B7-734D-8439-51D517961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4" y="1331419"/>
            <a:ext cx="760294" cy="523758"/>
          </a:xfrm>
          <a:prstGeom prst="rect">
            <a:avLst/>
          </a:prstGeom>
        </p:spPr>
      </p:pic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208483" y="165860"/>
            <a:ext cx="618436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137634" y="1855177"/>
            <a:ext cx="1925362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Database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documentale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poichè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gli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annunci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delle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case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sono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sostanzialmente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tutti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diversi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loro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contengono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una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parte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testo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libero (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01" name="Google Shape;201;p30"/>
          <p:cNvSpPr txBox="1">
            <a:spLocks noGrp="1"/>
          </p:cNvSpPr>
          <p:nvPr>
            <p:ph type="body" idx="2"/>
          </p:nvPr>
        </p:nvSpPr>
        <p:spPr>
          <a:xfrm>
            <a:off x="4298019" y="3647854"/>
            <a:ext cx="1831500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Database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chiave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valore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per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archiviare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immagini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planimetrie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immobili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oltre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che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ulteriore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documentazione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ufficiale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certificazioni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,…)</a:t>
            </a:r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3"/>
          </p:nvPr>
        </p:nvSpPr>
        <p:spPr>
          <a:xfrm>
            <a:off x="3500536" y="1288388"/>
            <a:ext cx="2219248" cy="2452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Database a grafo per analisi delle relazioni tra immobili.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Si possono individuare caratteristiche simili tra immobili venduti in una certa località.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Oppure, dopo statistiche sulle case più vendute, si può fare una ricerca e mostrare le case più  «vicine» a quella tipologia e capire dove intervenire.</a:t>
            </a:r>
            <a:endParaRPr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4" name="Google Shape;204;p30"/>
          <p:cNvSpPr txBox="1">
            <a:spLocks noGrp="1"/>
          </p:cNvSpPr>
          <p:nvPr>
            <p:ph type="body" idx="1"/>
          </p:nvPr>
        </p:nvSpPr>
        <p:spPr>
          <a:xfrm>
            <a:off x="1359977" y="3647854"/>
            <a:ext cx="1831500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Per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dati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catastali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dati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degli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uffici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tecnici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comunali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che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probabilmente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hanno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archiviato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su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database </a:t>
            </a:r>
            <a:r>
              <a:rPr lang="en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relazionali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5" name="Immagine 4" descr="Immagine che contiene disegnando, tavolo&#10;&#10;Descrizione generata automaticamente">
            <a:extLst>
              <a:ext uri="{FF2B5EF4-FFF2-40B4-BE49-F238E27FC236}">
                <a16:creationId xmlns:a16="http://schemas.microsoft.com/office/drawing/2014/main" id="{1CABE54F-EB19-1F4E-A2DA-8675D747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727" y="1288388"/>
            <a:ext cx="1222343" cy="61117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0547CFA-BB0D-854D-996E-3E99A825A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34" y="3773833"/>
            <a:ext cx="1222343" cy="535227"/>
          </a:xfrm>
          <a:prstGeom prst="rect">
            <a:avLst/>
          </a:prstGeom>
        </p:spPr>
      </p:pic>
      <p:pic>
        <p:nvPicPr>
          <p:cNvPr id="11" name="Immagine 1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E3D2EC30-D1FB-954D-AD84-E70FC3EB2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1477" y="3647854"/>
            <a:ext cx="1124516" cy="843387"/>
          </a:xfrm>
          <a:prstGeom prst="rect">
            <a:avLst/>
          </a:prstGeom>
        </p:spPr>
      </p:pic>
      <p:pic>
        <p:nvPicPr>
          <p:cNvPr id="17" name="Elemento grafico 16" descr="Database">
            <a:extLst>
              <a:ext uri="{FF2B5EF4-FFF2-40B4-BE49-F238E27FC236}">
                <a16:creationId xmlns:a16="http://schemas.microsoft.com/office/drawing/2014/main" id="{0E49F9B9-63DE-CF48-9B7A-1A16EA7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5296" y="1977656"/>
            <a:ext cx="1081070" cy="108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05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6643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b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Analisi</a:t>
            </a:r>
            <a:r>
              <a:rPr lang="en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b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dati</a:t>
            </a:r>
            <a:r>
              <a:rPr lang="en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Data Visualization</a:t>
            </a:r>
            <a:endParaRPr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9ACFB98-1424-6741-A254-92E2078E1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538" y="1533607"/>
            <a:ext cx="1358006" cy="135800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CAC306F-DA6B-4949-9C0D-E83DD52D59BF}"/>
              </a:ext>
            </a:extLst>
          </p:cNvPr>
          <p:cNvSpPr txBox="1"/>
          <p:nvPr/>
        </p:nvSpPr>
        <p:spPr>
          <a:xfrm>
            <a:off x="4207347" y="2753160"/>
            <a:ext cx="18772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Poter visualizzare graficamente su mappa i dati raccolti, puliti e analizzati nelle aree precedenti</a:t>
            </a:r>
          </a:p>
        </p:txBody>
      </p:sp>
      <p:sp>
        <p:nvSpPr>
          <p:cNvPr id="24" name="Google Shape;204;p30">
            <a:extLst>
              <a:ext uri="{FF2B5EF4-FFF2-40B4-BE49-F238E27FC236}">
                <a16:creationId xmlns:a16="http://schemas.microsoft.com/office/drawing/2014/main" id="{B18A7452-01BD-4745-870F-08EC167E2C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4149" y="2646318"/>
            <a:ext cx="2464421" cy="1729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Sviluppare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algoritmi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analisi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statistiche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per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capire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quali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tipologie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immobili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sono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più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richieste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quali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tipologie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lavori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effettuare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e/o in quale area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concentrarsi</a:t>
            </a: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Immagine 2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59AF3934-9B31-024C-9D2E-A335393A0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4251"/>
            <a:ext cx="2253974" cy="1266734"/>
          </a:xfrm>
          <a:prstGeom prst="rect">
            <a:avLst/>
          </a:prstGeom>
        </p:spPr>
      </p:pic>
      <p:pic>
        <p:nvPicPr>
          <p:cNvPr id="26" name="Immagine 25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DAC28E48-0D47-014E-B5F7-AAC9D2B1D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3974" y="1788917"/>
            <a:ext cx="1092766" cy="857401"/>
          </a:xfrm>
          <a:prstGeom prst="rect">
            <a:avLst/>
          </a:prstGeom>
        </p:spPr>
      </p:pic>
      <p:pic>
        <p:nvPicPr>
          <p:cNvPr id="28" name="Elemento grafico 27" descr="Presentazione con organigramma">
            <a:extLst>
              <a:ext uri="{FF2B5EF4-FFF2-40B4-BE49-F238E27FC236}">
                <a16:creationId xmlns:a16="http://schemas.microsoft.com/office/drawing/2014/main" id="{B0EB1431-6B7E-F84C-8BC9-FBD9F974B8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3033" y="3381578"/>
            <a:ext cx="1082267" cy="1082267"/>
          </a:xfrm>
          <a:prstGeom prst="rect">
            <a:avLst/>
          </a:prstGeom>
        </p:spPr>
      </p:pic>
      <p:pic>
        <p:nvPicPr>
          <p:cNvPr id="29" name="Elemento grafico 28" descr="Ricerca">
            <a:extLst>
              <a:ext uri="{FF2B5EF4-FFF2-40B4-BE49-F238E27FC236}">
                <a16:creationId xmlns:a16="http://schemas.microsoft.com/office/drawing/2014/main" id="{82262A94-6C37-B842-BBB0-AFBF9498B7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83033" y="1380909"/>
            <a:ext cx="1082267" cy="10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25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9;p30">
            <a:extLst>
              <a:ext uri="{FF2B5EF4-FFF2-40B4-BE49-F238E27FC236}">
                <a16:creationId xmlns:a16="http://schemas.microsoft.com/office/drawing/2014/main" id="{987AE8FE-7B86-1044-ABA8-CE6FB6F666C4}"/>
              </a:ext>
            </a:extLst>
          </p:cNvPr>
          <p:cNvSpPr txBox="1">
            <a:spLocks/>
          </p:cNvSpPr>
          <p:nvPr/>
        </p:nvSpPr>
        <p:spPr>
          <a:xfrm>
            <a:off x="1646230" y="2143050"/>
            <a:ext cx="6381352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7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Hairline"/>
              </a:rPr>
              <a:t>Caso di studio</a:t>
            </a:r>
          </a:p>
        </p:txBody>
      </p:sp>
    </p:spTree>
    <p:extLst>
      <p:ext uri="{BB962C8B-B14F-4D97-AF65-F5344CB8AC3E}">
        <p14:creationId xmlns:p14="http://schemas.microsoft.com/office/powerpoint/2010/main" val="400021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9480045" y="434819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7F6EB45-311D-7C43-BFCC-F69E527EB7BF}"/>
              </a:ext>
            </a:extLst>
          </p:cNvPr>
          <p:cNvSpPr txBox="1"/>
          <p:nvPr/>
        </p:nvSpPr>
        <p:spPr>
          <a:xfrm>
            <a:off x="0" y="1478127"/>
            <a:ext cx="3541354" cy="354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pandas.core.frame.DataFrame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'&gt;</a:t>
            </a:r>
          </a:p>
          <a:p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RangeIndex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1550 entries, 0 to 1549</a:t>
            </a: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40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#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Dtype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---  ------                                        --------------  ----- </a:t>
            </a: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0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id_annuncio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1550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1550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   titolo                                        1550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   IMMOBILE GARANTITO                            838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   RIFERIMENTO E DATA ANNUNCIO                   1550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5   CONTRATTO                                     1550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6   TIPOLOGIA                                     1521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7   SUPERFICIE                                    1519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8   LOCALI                                        1498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9   PIANO                                         1439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  TOTALE PIANI EDIFICIO                         1438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11  DISPONIBILITÀ                                 1213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12  TIPO PROPRIETÀ                                1526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13  ALTRE CARATTERISTICHE                         1484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14  PREZZO                                        1544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15  SPESE CONDOMINIO                              721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16  INFORMAZIONI CATASTALI                        907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17  ANNO DI COSTRUZIONE                           1179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18  STATO                                         1510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30DA4C-5BC8-E841-9E56-EB9077922C0F}"/>
              </a:ext>
            </a:extLst>
          </p:cNvPr>
          <p:cNvSpPr txBox="1"/>
          <p:nvPr/>
        </p:nvSpPr>
        <p:spPr>
          <a:xfrm>
            <a:off x="3746538" y="1639974"/>
            <a:ext cx="3727302" cy="340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5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  RISCALDAMENTO                                 1454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  CLASSE ENERGETICA                             1404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21  posizione                                     1518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22  descrizione                                   1518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23  immobiliare                                   1473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24  POSTI AUTO                                    1184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25  CLIMATIZZAZIONE                               740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26  UNITÀ                                         25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27  DATA DI INIZIO LAVORI E DI CONSEGNA PREVISTA  26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28  INDICE PREST. ENERGETICA RINNOVABILE          56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29  PRESTAZIONE ENERGETICA DEL FABBRICATO         221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  CERTIFICAZIONE ENERGETICA                     145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31  TIPO VENDITA                                  2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32  DATA VENDITA                                  2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33  OFFERTA MINIMA                                4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34  SPESA PRENOTA DEBITO                          4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35  CONTRIBUTO NON DOVUTO                         4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36  NUMERO IMMOBILI                               5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37  AGGIORNATO IL                                 5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38  PROCEDURA                                     1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39  RIALZO MINIMO                                 1 non-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it-IT" sz="900" b="1" i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dtypes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(40)</a:t>
            </a:r>
          </a:p>
          <a:p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9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usage</a:t>
            </a:r>
            <a:r>
              <a:rPr lang="it-IT" sz="9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484.5+ KB</a:t>
            </a:r>
          </a:p>
          <a:p>
            <a:endParaRPr lang="it-IT" sz="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Google Shape;190;p29">
            <a:extLst>
              <a:ext uri="{FF2B5EF4-FFF2-40B4-BE49-F238E27FC236}">
                <a16:creationId xmlns:a16="http://schemas.microsoft.com/office/drawing/2014/main" id="{57F44262-0463-7F49-A7F5-47FBCE3CB968}"/>
              </a:ext>
            </a:extLst>
          </p:cNvPr>
          <p:cNvSpPr txBox="1">
            <a:spLocks/>
          </p:cNvSpPr>
          <p:nvPr/>
        </p:nvSpPr>
        <p:spPr>
          <a:xfrm>
            <a:off x="1591594" y="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40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Google Shape;113;p20">
            <a:extLst>
              <a:ext uri="{FF2B5EF4-FFF2-40B4-BE49-F238E27FC236}">
                <a16:creationId xmlns:a16="http://schemas.microsoft.com/office/drawing/2014/main" id="{0E77EC84-2BA4-D44B-92F7-CBB91725635A}"/>
              </a:ext>
            </a:extLst>
          </p:cNvPr>
          <p:cNvSpPr txBox="1">
            <a:spLocks/>
          </p:cNvSpPr>
          <p:nvPr/>
        </p:nvSpPr>
        <p:spPr>
          <a:xfrm>
            <a:off x="1177847" y="38427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pPr algn="ctr"/>
            <a:r>
              <a:rPr lang="it-IT" b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Scraping</a:t>
            </a:r>
            <a:endParaRPr lang="it-IT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1E32A3A-0A8E-A045-BD14-273E756DF2EB}"/>
              </a:ext>
            </a:extLst>
          </p:cNvPr>
          <p:cNvSpPr txBox="1"/>
          <p:nvPr/>
        </p:nvSpPr>
        <p:spPr>
          <a:xfrm>
            <a:off x="1177847" y="809996"/>
            <a:ext cx="6050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Da </a:t>
            </a:r>
            <a:r>
              <a:rPr lang="it-IT" sz="1600" b="1" i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Immobiliare.it</a:t>
            </a:r>
            <a:r>
              <a:rPr lang="it-IT" sz="16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 filtrando per gli annunci in provincia di Bergamo</a:t>
            </a:r>
          </a:p>
        </p:txBody>
      </p:sp>
      <p:pic>
        <p:nvPicPr>
          <p:cNvPr id="14" name="Elemento grafico 13" descr="Elenco di controllo">
            <a:extLst>
              <a:ext uri="{FF2B5EF4-FFF2-40B4-BE49-F238E27FC236}">
                <a16:creationId xmlns:a16="http://schemas.microsoft.com/office/drawing/2014/main" id="{CF4513B2-A1E4-564D-9A1A-EFD1B59C3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3739" y="2031619"/>
            <a:ext cx="1080261" cy="10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11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9480045" y="434819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7" name="Google Shape;190;p29">
            <a:extLst>
              <a:ext uri="{FF2B5EF4-FFF2-40B4-BE49-F238E27FC236}">
                <a16:creationId xmlns:a16="http://schemas.microsoft.com/office/drawing/2014/main" id="{57F44262-0463-7F49-A7F5-47FBCE3CB968}"/>
              </a:ext>
            </a:extLst>
          </p:cNvPr>
          <p:cNvSpPr txBox="1">
            <a:spLocks/>
          </p:cNvSpPr>
          <p:nvPr/>
        </p:nvSpPr>
        <p:spPr>
          <a:xfrm>
            <a:off x="1591594" y="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40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Google Shape;113;p20">
            <a:extLst>
              <a:ext uri="{FF2B5EF4-FFF2-40B4-BE49-F238E27FC236}">
                <a16:creationId xmlns:a16="http://schemas.microsoft.com/office/drawing/2014/main" id="{0E77EC84-2BA4-D44B-92F7-CBB91725635A}"/>
              </a:ext>
            </a:extLst>
          </p:cNvPr>
          <p:cNvSpPr txBox="1">
            <a:spLocks/>
          </p:cNvSpPr>
          <p:nvPr/>
        </p:nvSpPr>
        <p:spPr>
          <a:xfrm>
            <a:off x="1309374" y="-10633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pPr algn="ctr"/>
            <a:r>
              <a:rPr lang="it-IT" b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Scraping</a:t>
            </a:r>
            <a:endParaRPr lang="it-IT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1E32A3A-0A8E-A045-BD14-273E756DF2EB}"/>
              </a:ext>
            </a:extLst>
          </p:cNvPr>
          <p:cNvSpPr txBox="1"/>
          <p:nvPr/>
        </p:nvSpPr>
        <p:spPr>
          <a:xfrm>
            <a:off x="1017409" y="698756"/>
            <a:ext cx="6050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Criticità emerse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B51AFD0-9E91-3D4A-A7C0-E4EB504632A4}"/>
              </a:ext>
            </a:extLst>
          </p:cNvPr>
          <p:cNvSpPr txBox="1"/>
          <p:nvPr/>
        </p:nvSpPr>
        <p:spPr>
          <a:xfrm>
            <a:off x="510363" y="1427731"/>
            <a:ext cx="491224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Numero di pagina non selezionabile </a:t>
            </a:r>
            <a:r>
              <a:rPr lang="it-IT" sz="1800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dall’url</a:t>
            </a: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:</a:t>
            </a:r>
          </a:p>
          <a:p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  <a:p>
            <a:pPr marL="46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       Click</a:t>
            </a:r>
          </a:p>
          <a:p>
            <a:pPr marL="46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       Aggiornamento pagine</a:t>
            </a:r>
          </a:p>
          <a:p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  <a:p>
            <a:pPr marL="285750" indent="-285750">
              <a:buFont typeface="Wingdings" pitchFamily="2" charset="2"/>
              <a:buChar char="q"/>
            </a:pPr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Struttura pagina diverse</a:t>
            </a:r>
          </a:p>
          <a:p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  <a:p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Gestione errori</a:t>
            </a:r>
          </a:p>
          <a:p>
            <a:endParaRPr lang="it-IT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  <a:p>
            <a:endParaRPr lang="it-IT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  <a:p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lemento grafico 5" descr="Avviso">
            <a:extLst>
              <a:ext uri="{FF2B5EF4-FFF2-40B4-BE49-F238E27FC236}">
                <a16:creationId xmlns:a16="http://schemas.microsoft.com/office/drawing/2014/main" id="{D38CA357-4B17-7142-AB0E-50B44A03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1888" y="2029489"/>
            <a:ext cx="1084521" cy="10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91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9480045" y="434819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Google Shape;190;p29">
            <a:extLst>
              <a:ext uri="{FF2B5EF4-FFF2-40B4-BE49-F238E27FC236}">
                <a16:creationId xmlns:a16="http://schemas.microsoft.com/office/drawing/2014/main" id="{57F44262-0463-7F49-A7F5-47FBCE3CB968}"/>
              </a:ext>
            </a:extLst>
          </p:cNvPr>
          <p:cNvSpPr txBox="1">
            <a:spLocks/>
          </p:cNvSpPr>
          <p:nvPr/>
        </p:nvSpPr>
        <p:spPr>
          <a:xfrm>
            <a:off x="1591594" y="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40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Google Shape;113;p20">
            <a:extLst>
              <a:ext uri="{FF2B5EF4-FFF2-40B4-BE49-F238E27FC236}">
                <a16:creationId xmlns:a16="http://schemas.microsoft.com/office/drawing/2014/main" id="{0E77EC84-2BA4-D44B-92F7-CBB91725635A}"/>
              </a:ext>
            </a:extLst>
          </p:cNvPr>
          <p:cNvSpPr txBox="1">
            <a:spLocks/>
          </p:cNvSpPr>
          <p:nvPr/>
        </p:nvSpPr>
        <p:spPr>
          <a:xfrm>
            <a:off x="1" y="-10633"/>
            <a:ext cx="7552406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pPr algn="ctr"/>
            <a:r>
              <a:rPr lang="it-IT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Caratteristiche </a:t>
            </a:r>
            <a:r>
              <a:rPr lang="it-IT" b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lang="it-IT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B51AFD0-9E91-3D4A-A7C0-E4EB504632A4}"/>
              </a:ext>
            </a:extLst>
          </p:cNvPr>
          <p:cNvSpPr txBox="1"/>
          <p:nvPr/>
        </p:nvSpPr>
        <p:spPr>
          <a:xfrm>
            <a:off x="0" y="857400"/>
            <a:ext cx="551129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Potenzialmente una grande mole di dati: solo per la provincia di Bergamo e su un solo sito web di riferimento sono presenti più di 22k annunci e ogni annuncio contiene foto, planimetrie, certificazioni…</a:t>
            </a:r>
          </a:p>
          <a:p>
            <a:pPr marL="457200" indent="-457200">
              <a:buFont typeface="Wingdings" pitchFamily="2" charset="2"/>
              <a:buChar char="q"/>
            </a:pPr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Dato attendibile e generalmente corretto</a:t>
            </a:r>
          </a:p>
          <a:p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Grande varietà del dato: testo della descrizione, foto dell’immobile, planimetrie, tipologia immobile con caratteristiche e informazioni molto diverse</a:t>
            </a:r>
          </a:p>
          <a:p>
            <a:pPr marL="457200" indent="-457200">
              <a:buFont typeface="Wingdings" pitchFamily="2" charset="2"/>
              <a:buChar char="q"/>
            </a:pPr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Lenta variazione dei dati, limitati nuovi annunci al giorno e persistenza per lunghi periodi.</a:t>
            </a:r>
          </a:p>
          <a:p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Elemento grafico 4" descr="Libri">
            <a:extLst>
              <a:ext uri="{FF2B5EF4-FFF2-40B4-BE49-F238E27FC236}">
                <a16:creationId xmlns:a16="http://schemas.microsoft.com/office/drawing/2014/main" id="{6F537014-15C9-FC49-BF36-79424B1EA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3840" y="1931670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15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9480045" y="434819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Google Shape;190;p29">
            <a:extLst>
              <a:ext uri="{FF2B5EF4-FFF2-40B4-BE49-F238E27FC236}">
                <a16:creationId xmlns:a16="http://schemas.microsoft.com/office/drawing/2014/main" id="{57F44262-0463-7F49-A7F5-47FBCE3CB968}"/>
              </a:ext>
            </a:extLst>
          </p:cNvPr>
          <p:cNvSpPr txBox="1">
            <a:spLocks/>
          </p:cNvSpPr>
          <p:nvPr/>
        </p:nvSpPr>
        <p:spPr>
          <a:xfrm>
            <a:off x="1591594" y="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40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Google Shape;113;p20">
            <a:extLst>
              <a:ext uri="{FF2B5EF4-FFF2-40B4-BE49-F238E27FC236}">
                <a16:creationId xmlns:a16="http://schemas.microsoft.com/office/drawing/2014/main" id="{0E77EC84-2BA4-D44B-92F7-CBB91725635A}"/>
              </a:ext>
            </a:extLst>
          </p:cNvPr>
          <p:cNvSpPr txBox="1">
            <a:spLocks/>
          </p:cNvSpPr>
          <p:nvPr/>
        </p:nvSpPr>
        <p:spPr>
          <a:xfrm>
            <a:off x="0" y="-10633"/>
            <a:ext cx="8587409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pPr algn="ctr"/>
            <a:r>
              <a:rPr lang="it-IT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it-IT" b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profiling</a:t>
            </a:r>
            <a:r>
              <a:rPr lang="it-IT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processing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B51AFD0-9E91-3D4A-A7C0-E4EB504632A4}"/>
              </a:ext>
            </a:extLst>
          </p:cNvPr>
          <p:cNvSpPr txBox="1"/>
          <p:nvPr/>
        </p:nvSpPr>
        <p:spPr>
          <a:xfrm>
            <a:off x="510362" y="1427731"/>
            <a:ext cx="55112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it-IT" sz="18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Nessun annuncio duplicato, titoli doppi perché stessi immobili ma unità diverse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Valori «</a:t>
            </a:r>
            <a:r>
              <a:rPr lang="it-IT" sz="1800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» per la colonna </a:t>
            </a:r>
            <a:r>
              <a:rPr lang="it-IT" sz="1800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Tipologia,perché</a:t>
            </a: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riferiti ad immobili con più tipologie al suo interno ed eliminati recuperando informazioni dal Titolo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Puliti dati colonne Contratto, Superficie, Data Annuncio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Valori «</a:t>
            </a:r>
            <a:r>
              <a:rPr lang="it-IT" sz="1800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» per prezzi recuperati da Titolo e valorizzati con «Asta» e «Su richiesta»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Cancellato varie colonne poiché poco utili o pochissime righe valorizzate</a:t>
            </a:r>
          </a:p>
        </p:txBody>
      </p:sp>
      <p:pic>
        <p:nvPicPr>
          <p:cNvPr id="4" name="Elemento grafico 3" descr="Secchio e straccio">
            <a:extLst>
              <a:ext uri="{FF2B5EF4-FFF2-40B4-BE49-F238E27FC236}">
                <a16:creationId xmlns:a16="http://schemas.microsoft.com/office/drawing/2014/main" id="{66B97B80-A5F3-0B4C-851C-3BF737030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8724" y="1955061"/>
            <a:ext cx="1073889" cy="107388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86F4E1-65C2-F746-85F5-5081AC4A535B}"/>
              </a:ext>
            </a:extLst>
          </p:cNvPr>
          <p:cNvSpPr txBox="1"/>
          <p:nvPr/>
        </p:nvSpPr>
        <p:spPr>
          <a:xfrm>
            <a:off x="2461760" y="793378"/>
            <a:ext cx="3209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</a:t>
            </a:r>
            <a:r>
              <a:rPr lang="it-IT" sz="1600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modalita</a:t>
            </a:r>
            <a:r>
              <a:rPr lang="it-IT" sz="16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̀ di trattamento adottate </a:t>
            </a:r>
          </a:p>
        </p:txBody>
      </p:sp>
    </p:spTree>
    <p:extLst>
      <p:ext uri="{BB962C8B-B14F-4D97-AF65-F5344CB8AC3E}">
        <p14:creationId xmlns:p14="http://schemas.microsoft.com/office/powerpoint/2010/main" val="3557698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3A5EE41-69CC-044A-9ACF-92CD56365F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/>
          </a:p>
        </p:txBody>
      </p:sp>
      <p:pic>
        <p:nvPicPr>
          <p:cNvPr id="6" name="Immagine 5" descr="Immagine che contiene testo, mappa, computer, portatile&#10;&#10;Descrizione generata automaticamente">
            <a:extLst>
              <a:ext uri="{FF2B5EF4-FFF2-40B4-BE49-F238E27FC236}">
                <a16:creationId xmlns:a16="http://schemas.microsoft.com/office/drawing/2014/main" id="{124D9132-99F9-0A44-B57E-35E915E09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" y="-11214"/>
            <a:ext cx="9143999" cy="5154714"/>
          </a:xfrm>
          <a:prstGeom prst="rect">
            <a:avLst/>
          </a:prstGeom>
        </p:spPr>
      </p:pic>
      <p:sp>
        <p:nvSpPr>
          <p:cNvPr id="7" name="Google Shape;199;p30">
            <a:extLst>
              <a:ext uri="{FF2B5EF4-FFF2-40B4-BE49-F238E27FC236}">
                <a16:creationId xmlns:a16="http://schemas.microsoft.com/office/drawing/2014/main" id="{302BDA3F-63ED-C24E-9689-58B3BC153C8D}"/>
              </a:ext>
            </a:extLst>
          </p:cNvPr>
          <p:cNvSpPr txBox="1">
            <a:spLocks/>
          </p:cNvSpPr>
          <p:nvPr/>
        </p:nvSpPr>
        <p:spPr>
          <a:xfrm>
            <a:off x="1051715" y="654723"/>
            <a:ext cx="704057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7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Hairline"/>
              </a:rPr>
              <a:t>Data </a:t>
            </a:r>
            <a:r>
              <a:rPr lang="it-IT" sz="72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Hairline"/>
              </a:rPr>
              <a:t>Visualization</a:t>
            </a:r>
            <a:endParaRPr lang="it-IT" sz="72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Lato Hairline"/>
            </a:endParaRPr>
          </a:p>
        </p:txBody>
      </p:sp>
    </p:spTree>
    <p:extLst>
      <p:ext uri="{BB962C8B-B14F-4D97-AF65-F5344CB8AC3E}">
        <p14:creationId xmlns:p14="http://schemas.microsoft.com/office/powerpoint/2010/main" val="3691538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3A5EE41-69CC-044A-9ACF-92CD56365F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18</a:t>
            </a:fld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E1F7FB2-417F-2C4A-ADD6-E96F8277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4AB4B41-F86C-034D-9A3F-793C13105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magine 5" descr="Immagine che contiene testo, mappa, monitor, computer&#10;&#10;Descrizione generata automaticamente">
            <a:extLst>
              <a:ext uri="{FF2B5EF4-FFF2-40B4-BE49-F238E27FC236}">
                <a16:creationId xmlns:a16="http://schemas.microsoft.com/office/drawing/2014/main" id="{3BC81C9C-6FB3-FD49-8D5F-E60157B75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20"/>
            <a:ext cx="9143999" cy="514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42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3A5EE41-69CC-044A-9ACF-92CD56365F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  <p:pic>
        <p:nvPicPr>
          <p:cNvPr id="6" name="Immagine 5" descr="Immagine che contiene testo, mappa, portatile, computer&#10;&#10;Descrizione generata automaticamente">
            <a:extLst>
              <a:ext uri="{FF2B5EF4-FFF2-40B4-BE49-F238E27FC236}">
                <a16:creationId xmlns:a16="http://schemas.microsoft.com/office/drawing/2014/main" id="{83B66714-EED2-E24E-B228-BBD018D7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07" y="3142628"/>
            <a:ext cx="3471393" cy="2000872"/>
          </a:xfrm>
          <a:prstGeom prst="rect">
            <a:avLst/>
          </a:prstGeom>
        </p:spPr>
      </p:pic>
      <p:pic>
        <p:nvPicPr>
          <p:cNvPr id="7" name="Immagine 6" descr="Immagine che contiene testo, monitor, computer, tenendo&#10;&#10;Descrizione generata automaticamente">
            <a:extLst>
              <a:ext uri="{FF2B5EF4-FFF2-40B4-BE49-F238E27FC236}">
                <a16:creationId xmlns:a16="http://schemas.microsoft.com/office/drawing/2014/main" id="{5CB6E1AE-BDE4-C043-87D8-1619CF56C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2628"/>
            <a:ext cx="3463047" cy="2000872"/>
          </a:xfrm>
          <a:prstGeom prst="rect">
            <a:avLst/>
          </a:prstGeom>
        </p:spPr>
      </p:pic>
      <p:pic>
        <p:nvPicPr>
          <p:cNvPr id="3" name="Immagine 2" descr="Immagine che contiene testo, mappa, portatile, computer&#10;&#10;Descrizione generata automaticamente">
            <a:extLst>
              <a:ext uri="{FF2B5EF4-FFF2-40B4-BE49-F238E27FC236}">
                <a16:creationId xmlns:a16="http://schemas.microsoft.com/office/drawing/2014/main" id="{43FACD72-9CD0-A74F-B250-9D844DABF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74" y="0"/>
            <a:ext cx="5497651" cy="316878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62EB57-573F-2644-9449-DEFABCBA23E5}"/>
              </a:ext>
            </a:extLst>
          </p:cNvPr>
          <p:cNvSpPr txBox="1"/>
          <p:nvPr/>
        </p:nvSpPr>
        <p:spPr>
          <a:xfrm>
            <a:off x="3584641" y="4143064"/>
            <a:ext cx="197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2"/>
                </a:solidFill>
              </a:rPr>
              <a:t>Annunci Immobili con Classe Energetica Alta/Bassa</a:t>
            </a:r>
          </a:p>
        </p:txBody>
      </p:sp>
      <p:sp>
        <p:nvSpPr>
          <p:cNvPr id="9" name="Freccia destra 8">
            <a:extLst>
              <a:ext uri="{FF2B5EF4-FFF2-40B4-BE49-F238E27FC236}">
                <a16:creationId xmlns:a16="http://schemas.microsoft.com/office/drawing/2014/main" id="{CD392E2D-A5B7-664E-8390-96A6FB63EC19}"/>
              </a:ext>
            </a:extLst>
          </p:cNvPr>
          <p:cNvSpPr/>
          <p:nvPr/>
        </p:nvSpPr>
        <p:spPr>
          <a:xfrm rot="16200000">
            <a:off x="4453613" y="3690284"/>
            <a:ext cx="243987" cy="167721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0A8B7E4-5A42-A145-9C6E-8AA6CF792DCC}"/>
              </a:ext>
            </a:extLst>
          </p:cNvPr>
          <p:cNvSpPr txBox="1"/>
          <p:nvPr/>
        </p:nvSpPr>
        <p:spPr>
          <a:xfrm>
            <a:off x="-1" y="1103103"/>
            <a:ext cx="168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2"/>
                </a:solidFill>
              </a:rPr>
              <a:t>Annunci Immobili con Classe Energetica Alta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9E5E57D-BFC9-6C4C-8534-FBF463F3BC53}"/>
              </a:ext>
            </a:extLst>
          </p:cNvPr>
          <p:cNvSpPr txBox="1"/>
          <p:nvPr/>
        </p:nvSpPr>
        <p:spPr>
          <a:xfrm>
            <a:off x="7375706" y="1103103"/>
            <a:ext cx="168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2"/>
                </a:solidFill>
              </a:rPr>
              <a:t>Annunci Immobili con Classe Energetica Bassa</a:t>
            </a:r>
          </a:p>
        </p:txBody>
      </p:sp>
      <p:sp>
        <p:nvSpPr>
          <p:cNvPr id="12" name="Freccia destra 11">
            <a:extLst>
              <a:ext uri="{FF2B5EF4-FFF2-40B4-BE49-F238E27FC236}">
                <a16:creationId xmlns:a16="http://schemas.microsoft.com/office/drawing/2014/main" id="{9B93D795-7B3E-2747-9D90-53122E084403}"/>
              </a:ext>
            </a:extLst>
          </p:cNvPr>
          <p:cNvSpPr/>
          <p:nvPr/>
        </p:nvSpPr>
        <p:spPr>
          <a:xfrm rot="5400000">
            <a:off x="8110419" y="2039005"/>
            <a:ext cx="243987" cy="167721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destra 12">
            <a:extLst>
              <a:ext uri="{FF2B5EF4-FFF2-40B4-BE49-F238E27FC236}">
                <a16:creationId xmlns:a16="http://schemas.microsoft.com/office/drawing/2014/main" id="{8670767A-C982-0744-B4B4-F8845BC18A69}"/>
              </a:ext>
            </a:extLst>
          </p:cNvPr>
          <p:cNvSpPr/>
          <p:nvPr/>
        </p:nvSpPr>
        <p:spPr>
          <a:xfrm rot="5400000">
            <a:off x="705733" y="2139735"/>
            <a:ext cx="243987" cy="167721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7812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0;p29">
            <a:extLst>
              <a:ext uri="{FF2B5EF4-FFF2-40B4-BE49-F238E27FC236}">
                <a16:creationId xmlns:a16="http://schemas.microsoft.com/office/drawing/2014/main" id="{50649DD9-01FD-4D4F-8EE8-629096A19B97}"/>
              </a:ext>
            </a:extLst>
          </p:cNvPr>
          <p:cNvSpPr txBox="1">
            <a:spLocks/>
          </p:cNvSpPr>
          <p:nvPr/>
        </p:nvSpPr>
        <p:spPr>
          <a:xfrm>
            <a:off x="1644756" y="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40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Come Funziona</a:t>
            </a:r>
          </a:p>
        </p:txBody>
      </p:sp>
      <p:sp>
        <p:nvSpPr>
          <p:cNvPr id="5" name="Google Shape;191;p29">
            <a:extLst>
              <a:ext uri="{FF2B5EF4-FFF2-40B4-BE49-F238E27FC236}">
                <a16:creationId xmlns:a16="http://schemas.microsoft.com/office/drawing/2014/main" id="{651FC48A-59F8-0140-AE54-8A190FDCA9E2}"/>
              </a:ext>
            </a:extLst>
          </p:cNvPr>
          <p:cNvSpPr/>
          <p:nvPr/>
        </p:nvSpPr>
        <p:spPr>
          <a:xfrm>
            <a:off x="668472" y="3127098"/>
            <a:ext cx="1816800" cy="1495800"/>
          </a:xfrm>
          <a:prstGeom prst="homePlate">
            <a:avLst>
              <a:gd name="adj" fmla="val 30129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1.</a:t>
            </a:r>
          </a:p>
          <a:p>
            <a:pPr marL="0" lvl="0" indent="0" algn="ctr">
              <a:buFont typeface="Arial"/>
              <a:buNone/>
            </a:pPr>
            <a:r>
              <a:rPr lang="en" sz="16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Cos’è</a:t>
            </a:r>
            <a:endParaRPr sz="16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</p:txBody>
      </p:sp>
      <p:sp>
        <p:nvSpPr>
          <p:cNvPr id="6" name="Google Shape;192;p29">
            <a:extLst>
              <a:ext uri="{FF2B5EF4-FFF2-40B4-BE49-F238E27FC236}">
                <a16:creationId xmlns:a16="http://schemas.microsoft.com/office/drawing/2014/main" id="{F23AF17F-6EF7-AE4D-A239-8BA68B01D330}"/>
              </a:ext>
            </a:extLst>
          </p:cNvPr>
          <p:cNvSpPr/>
          <p:nvPr/>
        </p:nvSpPr>
        <p:spPr>
          <a:xfrm>
            <a:off x="2289498" y="3127098"/>
            <a:ext cx="2331709" cy="1495800"/>
          </a:xfrm>
          <a:prstGeom prst="chevron">
            <a:avLst>
              <a:gd name="adj" fmla="val 29853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2.</a:t>
            </a:r>
          </a:p>
          <a:p>
            <a:pPr algn="ctr"/>
            <a:r>
              <a:rPr lang="en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A chi </a:t>
            </a:r>
            <a:r>
              <a:rPr lang="en" sz="16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è</a:t>
            </a:r>
            <a:r>
              <a:rPr lang="en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 </a:t>
            </a:r>
            <a:r>
              <a:rPr lang="en" sz="16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rivolto</a:t>
            </a:r>
            <a:endParaRPr sz="16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</p:txBody>
      </p:sp>
      <p:sp>
        <p:nvSpPr>
          <p:cNvPr id="7" name="Google Shape;193;p29">
            <a:extLst>
              <a:ext uri="{FF2B5EF4-FFF2-40B4-BE49-F238E27FC236}">
                <a16:creationId xmlns:a16="http://schemas.microsoft.com/office/drawing/2014/main" id="{CBF86A1D-1B79-3A49-B8A8-3ADC5F07140A}"/>
              </a:ext>
            </a:extLst>
          </p:cNvPr>
          <p:cNvSpPr/>
          <p:nvPr/>
        </p:nvSpPr>
        <p:spPr>
          <a:xfrm>
            <a:off x="4380951" y="3127098"/>
            <a:ext cx="2475483" cy="1495800"/>
          </a:xfrm>
          <a:prstGeom prst="chevron">
            <a:avLst>
              <a:gd name="adj" fmla="val 29853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3.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Chi </a:t>
            </a:r>
            <a:r>
              <a:rPr lang="en" sz="16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può</a:t>
            </a:r>
            <a:r>
              <a:rPr lang="en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 </a:t>
            </a:r>
            <a:r>
              <a:rPr lang="en" sz="16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usufruirne</a:t>
            </a:r>
            <a:endParaRPr sz="16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</p:txBody>
      </p:sp>
      <p:sp>
        <p:nvSpPr>
          <p:cNvPr id="8" name="Google Shape;193;p29">
            <a:extLst>
              <a:ext uri="{FF2B5EF4-FFF2-40B4-BE49-F238E27FC236}">
                <a16:creationId xmlns:a16="http://schemas.microsoft.com/office/drawing/2014/main" id="{C62C6276-C2AA-9D46-818D-6DD14AA31B00}"/>
              </a:ext>
            </a:extLst>
          </p:cNvPr>
          <p:cNvSpPr/>
          <p:nvPr/>
        </p:nvSpPr>
        <p:spPr>
          <a:xfrm>
            <a:off x="6573474" y="3127098"/>
            <a:ext cx="2178983" cy="1495800"/>
          </a:xfrm>
          <a:prstGeom prst="chevron">
            <a:avLst>
              <a:gd name="adj" fmla="val 29853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4.</a:t>
            </a:r>
          </a:p>
          <a:p>
            <a:pPr algn="ctr"/>
            <a:r>
              <a:rPr lang="en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In </a:t>
            </a:r>
            <a:r>
              <a:rPr lang="en" sz="16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che</a:t>
            </a:r>
            <a:r>
              <a:rPr lang="en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 modo</a:t>
            </a:r>
            <a:endParaRPr sz="16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2655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FA9F4AF-4752-0D4A-87EC-DCF454A2FC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7F6EED4-CDE5-884D-8262-236BD520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4" y="351970"/>
            <a:ext cx="4834647" cy="4439559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0204AFB-40DF-F847-AB00-EDC21B074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905"/>
          <a:stretch/>
        </p:blipFill>
        <p:spPr>
          <a:xfrm>
            <a:off x="5029751" y="0"/>
            <a:ext cx="37325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08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3D4562D-293E-EF48-87CF-D600ADEE98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21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06DBD18-B5CB-044B-BB70-0026F5828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3" b="10345"/>
          <a:stretch/>
        </p:blipFill>
        <p:spPr>
          <a:xfrm>
            <a:off x="1070044" y="-4458"/>
            <a:ext cx="6997852" cy="5147957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6DFA6E3A-BA16-6E4A-AD40-04C08D66BD42}"/>
              </a:ext>
            </a:extLst>
          </p:cNvPr>
          <p:cNvSpPr/>
          <p:nvPr/>
        </p:nvSpPr>
        <p:spPr>
          <a:xfrm>
            <a:off x="6103824" y="277865"/>
            <a:ext cx="593387" cy="97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dirty="0"/>
              <a:t>1073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C71023-D59A-7549-8C4D-405324719FA2}"/>
              </a:ext>
            </a:extLst>
          </p:cNvPr>
          <p:cNvSpPr/>
          <p:nvPr/>
        </p:nvSpPr>
        <p:spPr>
          <a:xfrm>
            <a:off x="6256224" y="430265"/>
            <a:ext cx="593387" cy="97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dirty="0"/>
              <a:t>1073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447AF61-6EAF-2E44-8621-0E73C48353C5}"/>
              </a:ext>
            </a:extLst>
          </p:cNvPr>
          <p:cNvSpPr/>
          <p:nvPr/>
        </p:nvSpPr>
        <p:spPr>
          <a:xfrm>
            <a:off x="7111027" y="2028519"/>
            <a:ext cx="314528" cy="3112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070C0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FE35154-F65D-4D4A-A332-681ED9A1785A}"/>
              </a:ext>
            </a:extLst>
          </p:cNvPr>
          <p:cNvSpPr/>
          <p:nvPr/>
        </p:nvSpPr>
        <p:spPr>
          <a:xfrm>
            <a:off x="5677584" y="116732"/>
            <a:ext cx="2590927" cy="67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27AEE0E-5E24-424B-8551-B6D8A5594C7C}"/>
              </a:ext>
            </a:extLst>
          </p:cNvPr>
          <p:cNvSpPr txBox="1"/>
          <p:nvPr/>
        </p:nvSpPr>
        <p:spPr>
          <a:xfrm>
            <a:off x="7531491" y="203202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1073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8CF97E0-1D8D-7E45-BB71-ACE09872DFB5}"/>
              </a:ext>
            </a:extLst>
          </p:cNvPr>
          <p:cNvSpPr/>
          <p:nvPr/>
        </p:nvSpPr>
        <p:spPr>
          <a:xfrm>
            <a:off x="7111027" y="2696485"/>
            <a:ext cx="314528" cy="3112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070C0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E210D57-5E9D-9046-BA2A-6F6A0D6F8B66}"/>
              </a:ext>
            </a:extLst>
          </p:cNvPr>
          <p:cNvSpPr txBox="1"/>
          <p:nvPr/>
        </p:nvSpPr>
        <p:spPr>
          <a:xfrm>
            <a:off x="7531491" y="269648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331</a:t>
            </a:r>
          </a:p>
        </p:txBody>
      </p:sp>
    </p:spTree>
    <p:extLst>
      <p:ext uri="{BB962C8B-B14F-4D97-AF65-F5344CB8AC3E}">
        <p14:creationId xmlns:p14="http://schemas.microsoft.com/office/powerpoint/2010/main" val="4067359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7F8B02-B209-0E40-905B-62C2944A79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22</a:t>
            </a:fld>
            <a:endParaRPr lang="it-IT"/>
          </a:p>
        </p:txBody>
      </p:sp>
      <p:pic>
        <p:nvPicPr>
          <p:cNvPr id="9" name="Immagine 8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C8F8F314-40EE-4842-B043-07539D880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3" t="1" b="10734"/>
          <a:stretch/>
        </p:blipFill>
        <p:spPr>
          <a:xfrm>
            <a:off x="253915" y="225378"/>
            <a:ext cx="8571088" cy="459063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7CE4CF-D39D-5C4D-95FD-69CCBD2599E3}"/>
              </a:ext>
            </a:extLst>
          </p:cNvPr>
          <p:cNvSpPr txBox="1"/>
          <p:nvPr/>
        </p:nvSpPr>
        <p:spPr>
          <a:xfrm>
            <a:off x="4269673" y="4816013"/>
            <a:ext cx="6046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>
                <a:solidFill>
                  <a:schemeClr val="bg2"/>
                </a:solidFill>
              </a:rPr>
              <a:t>Prezzo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D2481B9-EC7B-2441-89C1-DEAC8679A7AF}"/>
              </a:ext>
            </a:extLst>
          </p:cNvPr>
          <p:cNvSpPr txBox="1"/>
          <p:nvPr/>
        </p:nvSpPr>
        <p:spPr>
          <a:xfrm rot="16200000">
            <a:off x="-638399" y="2393737"/>
            <a:ext cx="15307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bg2"/>
                </a:solidFill>
              </a:rPr>
              <a:t>Conteggio Immobili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70A69B2-A553-1E4E-84DC-1701E57B7915}"/>
              </a:ext>
            </a:extLst>
          </p:cNvPr>
          <p:cNvSpPr txBox="1"/>
          <p:nvPr/>
        </p:nvSpPr>
        <p:spPr>
          <a:xfrm>
            <a:off x="3268758" y="142821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2"/>
                </a:solidFill>
              </a:rPr>
              <a:t>Contatore Immobili per Prezzo</a:t>
            </a:r>
          </a:p>
        </p:txBody>
      </p:sp>
    </p:spTree>
    <p:extLst>
      <p:ext uri="{BB962C8B-B14F-4D97-AF65-F5344CB8AC3E}">
        <p14:creationId xmlns:p14="http://schemas.microsoft.com/office/powerpoint/2010/main" val="861235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50E137EA-B933-4749-B43D-F832F01A5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2" r="-850" b="11272"/>
          <a:stretch/>
        </p:blipFill>
        <p:spPr>
          <a:xfrm>
            <a:off x="0" y="776007"/>
            <a:ext cx="3754068" cy="2114829"/>
          </a:xfrm>
          <a:prstGeom prst="rect">
            <a:avLst/>
          </a:prstGeom>
        </p:spPr>
      </p:pic>
      <p:pic>
        <p:nvPicPr>
          <p:cNvPr id="13" name="Immagine 12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6D757109-3E17-5C42-A0D2-D8716DCD64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9" b="10534"/>
          <a:stretch/>
        </p:blipFill>
        <p:spPr>
          <a:xfrm>
            <a:off x="0" y="2915353"/>
            <a:ext cx="2078167" cy="2228147"/>
          </a:xfrm>
          <a:prstGeom prst="rect">
            <a:avLst/>
          </a:prstGeom>
        </p:spPr>
      </p:pic>
      <p:pic>
        <p:nvPicPr>
          <p:cNvPr id="9" name="Immagine 8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BC880031-2BDD-3E4D-A7FC-A2BF072B7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9" b="9915"/>
          <a:stretch/>
        </p:blipFill>
        <p:spPr>
          <a:xfrm>
            <a:off x="2467189" y="681015"/>
            <a:ext cx="3873245" cy="2234338"/>
          </a:xfrm>
          <a:prstGeom prst="rect">
            <a:avLst/>
          </a:prstGeom>
        </p:spPr>
      </p:pic>
      <p:pic>
        <p:nvPicPr>
          <p:cNvPr id="15" name="Immagine 14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87C5228D-6224-094F-A8A5-1B1B62BD43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0" b="11307"/>
          <a:stretch/>
        </p:blipFill>
        <p:spPr>
          <a:xfrm>
            <a:off x="2078167" y="3004154"/>
            <a:ext cx="1862355" cy="2114829"/>
          </a:xfrm>
          <a:prstGeom prst="rect">
            <a:avLst/>
          </a:prstGeom>
        </p:spPr>
      </p:pic>
      <p:pic>
        <p:nvPicPr>
          <p:cNvPr id="11" name="Immagine 10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4B22ECBC-C6B6-5844-B234-1B74CE43FD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9" b="9915"/>
          <a:stretch/>
        </p:blipFill>
        <p:spPr>
          <a:xfrm>
            <a:off x="5270754" y="656498"/>
            <a:ext cx="3873246" cy="2234338"/>
          </a:xfrm>
          <a:prstGeom prst="rect">
            <a:avLst/>
          </a:prstGeom>
        </p:spPr>
      </p:pic>
      <p:pic>
        <p:nvPicPr>
          <p:cNvPr id="17" name="Immagine 16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A68000F6-D811-BB46-8DF4-ACCF84A948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40" b="10967"/>
          <a:stretch/>
        </p:blipFill>
        <p:spPr>
          <a:xfrm>
            <a:off x="3873246" y="2905200"/>
            <a:ext cx="2467188" cy="2234388"/>
          </a:xfrm>
          <a:prstGeom prst="rect">
            <a:avLst/>
          </a:prstGeom>
        </p:spPr>
      </p:pic>
      <p:pic>
        <p:nvPicPr>
          <p:cNvPr id="19" name="Immagine 18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43FA0987-02DA-1746-8CD9-323D51232D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94" b="10038"/>
          <a:stretch/>
        </p:blipFill>
        <p:spPr>
          <a:xfrm>
            <a:off x="6421197" y="2909112"/>
            <a:ext cx="2722803" cy="2234388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5444A12-94F6-F647-BB58-6324A71A0F30}"/>
              </a:ext>
            </a:extLst>
          </p:cNvPr>
          <p:cNvSpPr txBox="1"/>
          <p:nvPr/>
        </p:nvSpPr>
        <p:spPr>
          <a:xfrm>
            <a:off x="1959907" y="101770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2"/>
                </a:solidFill>
              </a:rPr>
              <a:t>Contatore Immobili su Prezzo per Classe Energetica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F44A8D9-D200-9048-AF66-4AC33F0BA134}"/>
              </a:ext>
            </a:extLst>
          </p:cNvPr>
          <p:cNvSpPr txBox="1"/>
          <p:nvPr/>
        </p:nvSpPr>
        <p:spPr>
          <a:xfrm>
            <a:off x="1737301" y="96628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0F6FDDC-1D3D-9449-9B75-255DFEA2FCAA}"/>
              </a:ext>
            </a:extLst>
          </p:cNvPr>
          <p:cNvSpPr txBox="1"/>
          <p:nvPr/>
        </p:nvSpPr>
        <p:spPr>
          <a:xfrm>
            <a:off x="7146204" y="966281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C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93D7B94-EECC-EA40-8029-7F52A8757CAE}"/>
              </a:ext>
            </a:extLst>
          </p:cNvPr>
          <p:cNvSpPr txBox="1"/>
          <p:nvPr/>
        </p:nvSpPr>
        <p:spPr>
          <a:xfrm>
            <a:off x="1180628" y="339495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D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FC65FAC-6DF4-FF46-ADC9-57457ECBB0A1}"/>
              </a:ext>
            </a:extLst>
          </p:cNvPr>
          <p:cNvSpPr txBox="1"/>
          <p:nvPr/>
        </p:nvSpPr>
        <p:spPr>
          <a:xfrm>
            <a:off x="3082703" y="339495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3FEF1C2-5C87-BF46-BC8C-56166DAE586D}"/>
              </a:ext>
            </a:extLst>
          </p:cNvPr>
          <p:cNvSpPr txBox="1"/>
          <p:nvPr/>
        </p:nvSpPr>
        <p:spPr>
          <a:xfrm>
            <a:off x="5414679" y="339495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>
                <a:solidFill>
                  <a:schemeClr val="bg2"/>
                </a:solidFill>
              </a:rPr>
              <a:t>F</a:t>
            </a:r>
            <a:endParaRPr lang="it-IT" sz="1600" dirty="0">
              <a:solidFill>
                <a:schemeClr val="bg2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5AB2B52-1593-B848-9202-F0974202794C}"/>
              </a:ext>
            </a:extLst>
          </p:cNvPr>
          <p:cNvSpPr txBox="1"/>
          <p:nvPr/>
        </p:nvSpPr>
        <p:spPr>
          <a:xfrm>
            <a:off x="8193485" y="3394953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G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6963A64-EEBB-B446-9B4F-66AF538F99B9}"/>
              </a:ext>
            </a:extLst>
          </p:cNvPr>
          <p:cNvSpPr txBox="1"/>
          <p:nvPr/>
        </p:nvSpPr>
        <p:spPr>
          <a:xfrm>
            <a:off x="4572000" y="96628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82329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7F8B02-B209-0E40-905B-62C2944A79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24</a:t>
            </a:fld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8628D0F-2725-E643-B5FB-BCEC94D2C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5"/>
          <a:stretch/>
        </p:blipFill>
        <p:spPr>
          <a:xfrm>
            <a:off x="0" y="252919"/>
            <a:ext cx="9144000" cy="489058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F2AAF10-86FD-7E47-8DAA-25BFDE3824ED}"/>
              </a:ext>
            </a:extLst>
          </p:cNvPr>
          <p:cNvSpPr txBox="1"/>
          <p:nvPr/>
        </p:nvSpPr>
        <p:spPr>
          <a:xfrm>
            <a:off x="2697128" y="68253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2"/>
                </a:solidFill>
              </a:rPr>
              <a:t>Numero Annunci Immobili per Città</a:t>
            </a:r>
          </a:p>
        </p:txBody>
      </p:sp>
    </p:spTree>
    <p:extLst>
      <p:ext uri="{BB962C8B-B14F-4D97-AF65-F5344CB8AC3E}">
        <p14:creationId xmlns:p14="http://schemas.microsoft.com/office/powerpoint/2010/main" val="253181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7F8B02-B209-0E40-905B-62C2944A79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25</a:t>
            </a:fld>
            <a:endParaRPr lang="it-IT"/>
          </a:p>
        </p:txBody>
      </p:sp>
      <p:pic>
        <p:nvPicPr>
          <p:cNvPr id="6" name="Immagine 5" descr="Immagine che contiene sedendo, parcheggiato, facciata, via&#10;&#10;Descrizione generata automaticamente">
            <a:extLst>
              <a:ext uri="{FF2B5EF4-FFF2-40B4-BE49-F238E27FC236}">
                <a16:creationId xmlns:a16="http://schemas.microsoft.com/office/drawing/2014/main" id="{352C3170-7345-654D-A3DE-366B303F1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7" b="5627"/>
          <a:stretch/>
        </p:blipFill>
        <p:spPr>
          <a:xfrm>
            <a:off x="4461682" y="2312483"/>
            <a:ext cx="4674712" cy="2831018"/>
          </a:xfrm>
          <a:prstGeom prst="rect">
            <a:avLst/>
          </a:prstGeom>
        </p:spPr>
      </p:pic>
      <p:pic>
        <p:nvPicPr>
          <p:cNvPr id="10" name="Immagine 9" descr="Immagine che contiene parcheggiato, sedendo, via, autobus&#10;&#10;Descrizione generata automaticamente">
            <a:extLst>
              <a:ext uri="{FF2B5EF4-FFF2-40B4-BE49-F238E27FC236}">
                <a16:creationId xmlns:a16="http://schemas.microsoft.com/office/drawing/2014/main" id="{4DF97715-0E88-BE42-8E46-9533B3818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9" t="6192" b="14575"/>
          <a:stretch/>
        </p:blipFill>
        <p:spPr>
          <a:xfrm>
            <a:off x="4610051" y="252920"/>
            <a:ext cx="4502490" cy="2298456"/>
          </a:xfrm>
          <a:prstGeom prst="rect">
            <a:avLst/>
          </a:prstGeom>
        </p:spPr>
      </p:pic>
      <p:pic>
        <p:nvPicPr>
          <p:cNvPr id="8" name="Immagine 7" descr="Immagine che contiene testo, parcheggiato, sedendo&#10;&#10;Descrizione generata automaticamente">
            <a:extLst>
              <a:ext uri="{FF2B5EF4-FFF2-40B4-BE49-F238E27FC236}">
                <a16:creationId xmlns:a16="http://schemas.microsoft.com/office/drawing/2014/main" id="{5A32E174-0DFA-6C46-9121-A97535CAD4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2" t="8027" b="6662"/>
          <a:stretch/>
        </p:blipFill>
        <p:spPr>
          <a:xfrm>
            <a:off x="-11504" y="2578543"/>
            <a:ext cx="4629506" cy="2538707"/>
          </a:xfrm>
          <a:prstGeom prst="rect">
            <a:avLst/>
          </a:prstGeom>
        </p:spPr>
      </p:pic>
      <p:pic>
        <p:nvPicPr>
          <p:cNvPr id="3" name="Immagine 2" descr="Immagine che contiene sedendo, parcheggiato, tavolo, largo&#10;&#10;Descrizione generata automaticamente">
            <a:extLst>
              <a:ext uri="{FF2B5EF4-FFF2-40B4-BE49-F238E27FC236}">
                <a16:creationId xmlns:a16="http://schemas.microsoft.com/office/drawing/2014/main" id="{E6853298-7BDB-3D44-B78C-4BF088BD59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7" t="6232" b="13988"/>
          <a:stretch/>
        </p:blipFill>
        <p:spPr>
          <a:xfrm>
            <a:off x="3683" y="252919"/>
            <a:ext cx="4606367" cy="235049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0A1C7CE-71B9-8A4C-987A-FF11846125D7}"/>
              </a:ext>
            </a:extLst>
          </p:cNvPr>
          <p:cNvSpPr txBox="1"/>
          <p:nvPr/>
        </p:nvSpPr>
        <p:spPr>
          <a:xfrm>
            <a:off x="846055" y="643000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Bergamo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4B235AB-4E70-6A42-B47B-B2D263F5D6B9}"/>
              </a:ext>
            </a:extLst>
          </p:cNvPr>
          <p:cNvSpPr txBox="1"/>
          <p:nvPr/>
        </p:nvSpPr>
        <p:spPr>
          <a:xfrm>
            <a:off x="7360979" y="643000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Treviglio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8CD76C0-83BE-6E4D-B565-47A54171177C}"/>
              </a:ext>
            </a:extLst>
          </p:cNvPr>
          <p:cNvSpPr txBox="1"/>
          <p:nvPr/>
        </p:nvSpPr>
        <p:spPr>
          <a:xfrm>
            <a:off x="816814" y="2986984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Seriate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651C342-72E4-A040-A15D-82D80DD5ECDC}"/>
              </a:ext>
            </a:extLst>
          </p:cNvPr>
          <p:cNvSpPr txBox="1"/>
          <p:nvPr/>
        </p:nvSpPr>
        <p:spPr>
          <a:xfrm>
            <a:off x="7095759" y="2918891"/>
            <a:ext cx="1231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Caravaggio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5BCE87E-83C8-CE4C-AA36-FFD064A7FC6F}"/>
              </a:ext>
            </a:extLst>
          </p:cNvPr>
          <p:cNvSpPr txBox="1"/>
          <p:nvPr/>
        </p:nvSpPr>
        <p:spPr>
          <a:xfrm>
            <a:off x="1233756" y="-65180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2"/>
                </a:solidFill>
              </a:rPr>
              <a:t>Numero Immobili su Prezzo per Città e per Classe Energetica</a:t>
            </a:r>
          </a:p>
        </p:txBody>
      </p:sp>
    </p:spTree>
    <p:extLst>
      <p:ext uri="{BB962C8B-B14F-4D97-AF65-F5344CB8AC3E}">
        <p14:creationId xmlns:p14="http://schemas.microsoft.com/office/powerpoint/2010/main" val="3380803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7F8B02-B209-0E40-905B-62C2944A79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26</a:t>
            </a:fld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CB7EBD4-BA1C-D147-9826-DAF121AFB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241"/>
            <a:ext cx="9144000" cy="51435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7DA515C-81A3-C946-908B-4460728DBA17}"/>
              </a:ext>
            </a:extLst>
          </p:cNvPr>
          <p:cNvSpPr txBox="1"/>
          <p:nvPr/>
        </p:nvSpPr>
        <p:spPr>
          <a:xfrm>
            <a:off x="419134" y="878565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Albino</a:t>
            </a:r>
          </a:p>
        </p:txBody>
      </p:sp>
      <p:pic>
        <p:nvPicPr>
          <p:cNvPr id="7" name="Immagine 6" descr="Immagine che contiene parcheggiato, autobus, via&#10;&#10;Descrizione generata automaticamente">
            <a:extLst>
              <a:ext uri="{FF2B5EF4-FFF2-40B4-BE49-F238E27FC236}">
                <a16:creationId xmlns:a16="http://schemas.microsoft.com/office/drawing/2014/main" id="{9A1FBFC9-3EE4-E940-9031-0F91167787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9" t="5459" b="6749"/>
          <a:stretch/>
        </p:blipFill>
        <p:spPr>
          <a:xfrm>
            <a:off x="4477745" y="467258"/>
            <a:ext cx="4470428" cy="227878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063B87B-2DD8-FF45-8D3D-32F0421E417B}"/>
              </a:ext>
            </a:extLst>
          </p:cNvPr>
          <p:cNvSpPr txBox="1"/>
          <p:nvPr/>
        </p:nvSpPr>
        <p:spPr>
          <a:xfrm>
            <a:off x="7665650" y="878565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Almenno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C63F8FC-D10D-3D48-9203-5F806E68C892}"/>
              </a:ext>
            </a:extLst>
          </p:cNvPr>
          <p:cNvSpPr txBox="1"/>
          <p:nvPr/>
        </p:nvSpPr>
        <p:spPr>
          <a:xfrm>
            <a:off x="419134" y="3141969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Dalmine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A706FC8-7F48-AA47-A163-F77F7D48B527}"/>
              </a:ext>
            </a:extLst>
          </p:cNvPr>
          <p:cNvSpPr txBox="1"/>
          <p:nvPr/>
        </p:nvSpPr>
        <p:spPr>
          <a:xfrm>
            <a:off x="6834324" y="3284145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Nembro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1C67BCB-ABF0-3145-9342-F09D055EBFD7}"/>
              </a:ext>
            </a:extLst>
          </p:cNvPr>
          <p:cNvSpPr txBox="1"/>
          <p:nvPr/>
        </p:nvSpPr>
        <p:spPr>
          <a:xfrm>
            <a:off x="7704922" y="3141969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Nembro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51174ED-CDC1-B14E-9957-CF9D53226036}"/>
              </a:ext>
            </a:extLst>
          </p:cNvPr>
          <p:cNvSpPr txBox="1"/>
          <p:nvPr/>
        </p:nvSpPr>
        <p:spPr>
          <a:xfrm>
            <a:off x="1331369" y="-7361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2"/>
                </a:solidFill>
              </a:rPr>
              <a:t>Numero Immobili su Prezzo per Città e per Classe Energetica</a:t>
            </a:r>
          </a:p>
        </p:txBody>
      </p:sp>
      <p:pic>
        <p:nvPicPr>
          <p:cNvPr id="4" name="Immagine 3" descr="Immagine che contiene parcheggiato, sedendo, autobus, via&#10;&#10;Descrizione generata automaticamente">
            <a:extLst>
              <a:ext uri="{FF2B5EF4-FFF2-40B4-BE49-F238E27FC236}">
                <a16:creationId xmlns:a16="http://schemas.microsoft.com/office/drawing/2014/main" id="{9C3826B6-C7E2-3A4D-972A-6FBAFD6424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4" t="5835" b="6645"/>
          <a:stretch/>
        </p:blipFill>
        <p:spPr>
          <a:xfrm>
            <a:off x="35298" y="467259"/>
            <a:ext cx="4541339" cy="22866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C39D7F5-E697-BE46-A58E-29ED66989D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82" t="5573" b="6334"/>
          <a:stretch/>
        </p:blipFill>
        <p:spPr>
          <a:xfrm>
            <a:off x="4406834" y="2669677"/>
            <a:ext cx="4541339" cy="2474821"/>
          </a:xfrm>
          <a:prstGeom prst="rect">
            <a:avLst/>
          </a:prstGeom>
        </p:spPr>
      </p:pic>
      <p:pic>
        <p:nvPicPr>
          <p:cNvPr id="9" name="Immagine 8" descr="Immagine che contiene parcheggiato, facciata, sedendo, largo&#10;&#10;Descrizione generata automaticamente">
            <a:extLst>
              <a:ext uri="{FF2B5EF4-FFF2-40B4-BE49-F238E27FC236}">
                <a16:creationId xmlns:a16="http://schemas.microsoft.com/office/drawing/2014/main" id="{93C79D2C-258D-3843-AECD-9C37BC0DB6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56" t="5652" r="-671" b="4745"/>
          <a:stretch/>
        </p:blipFill>
        <p:spPr>
          <a:xfrm>
            <a:off x="-756" y="2669677"/>
            <a:ext cx="4572756" cy="247482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190B89D-49C5-E14E-B4F7-DF130F588BFF}"/>
              </a:ext>
            </a:extLst>
          </p:cNvPr>
          <p:cNvSpPr txBox="1"/>
          <p:nvPr/>
        </p:nvSpPr>
        <p:spPr>
          <a:xfrm>
            <a:off x="571534" y="1030965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Albino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9ADE84E-D2E6-FB4B-A222-E0E70FBE3F73}"/>
              </a:ext>
            </a:extLst>
          </p:cNvPr>
          <p:cNvSpPr txBox="1"/>
          <p:nvPr/>
        </p:nvSpPr>
        <p:spPr>
          <a:xfrm>
            <a:off x="571534" y="3294369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Dalmine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64C558E-11BE-5041-B580-31E8E702B05B}"/>
              </a:ext>
            </a:extLst>
          </p:cNvPr>
          <p:cNvSpPr txBox="1"/>
          <p:nvPr/>
        </p:nvSpPr>
        <p:spPr>
          <a:xfrm>
            <a:off x="7857322" y="3294369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Nembro</a:t>
            </a:r>
          </a:p>
        </p:txBody>
      </p:sp>
    </p:spTree>
    <p:extLst>
      <p:ext uri="{BB962C8B-B14F-4D97-AF65-F5344CB8AC3E}">
        <p14:creationId xmlns:p14="http://schemas.microsoft.com/office/powerpoint/2010/main" val="1376494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7F8B02-B209-0E40-905B-62C2944A79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27</a:t>
            </a:fld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83170AA-4D68-F24C-A588-DA341D64F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98" y="38124"/>
            <a:ext cx="8923663" cy="506725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049A88-5742-C34D-96D7-4A0F8FC566CD}"/>
              </a:ext>
            </a:extLst>
          </p:cNvPr>
          <p:cNvSpPr txBox="1"/>
          <p:nvPr/>
        </p:nvSpPr>
        <p:spPr>
          <a:xfrm>
            <a:off x="533321" y="1786919"/>
            <a:ext cx="19747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2"/>
                </a:solidFill>
              </a:rPr>
              <a:t>Tipologie Case per Classe Energetica</a:t>
            </a:r>
          </a:p>
        </p:txBody>
      </p:sp>
    </p:spTree>
    <p:extLst>
      <p:ext uri="{BB962C8B-B14F-4D97-AF65-F5344CB8AC3E}">
        <p14:creationId xmlns:p14="http://schemas.microsoft.com/office/powerpoint/2010/main" val="276020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7F8B02-B209-0E40-905B-62C2944A79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28</a:t>
            </a:fld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D758013-3DA3-8742-80ED-BCAEC1820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5" t="5184" b="9135"/>
          <a:stretch/>
        </p:blipFill>
        <p:spPr>
          <a:xfrm>
            <a:off x="4565221" y="369787"/>
            <a:ext cx="4575389" cy="2572476"/>
          </a:xfrm>
          <a:prstGeom prst="rect">
            <a:avLst/>
          </a:prstGeom>
        </p:spPr>
      </p:pic>
      <p:pic>
        <p:nvPicPr>
          <p:cNvPr id="8" name="Immagine 7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12DCF3FC-9435-924B-B503-BDD24F719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1" t="5344" b="9233"/>
          <a:stretch/>
        </p:blipFill>
        <p:spPr>
          <a:xfrm>
            <a:off x="4572000" y="2655650"/>
            <a:ext cx="4568610" cy="2487849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43E4D31-6934-8048-881B-4BEAF79A23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5" t="5350" b="9135"/>
          <a:stretch/>
        </p:blipFill>
        <p:spPr>
          <a:xfrm>
            <a:off x="0" y="2655651"/>
            <a:ext cx="4575390" cy="248784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81D7CB5-59B0-6A48-9C0C-2C1393A7BE9E}"/>
              </a:ext>
            </a:extLst>
          </p:cNvPr>
          <p:cNvSpPr txBox="1"/>
          <p:nvPr/>
        </p:nvSpPr>
        <p:spPr>
          <a:xfrm>
            <a:off x="3800239" y="2975956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D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67CCB74-8EA2-AF48-9C6F-931AD69BA0BA}"/>
              </a:ext>
            </a:extLst>
          </p:cNvPr>
          <p:cNvSpPr txBox="1"/>
          <p:nvPr/>
        </p:nvSpPr>
        <p:spPr>
          <a:xfrm>
            <a:off x="7627406" y="2975956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G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C7C7818-6802-C846-BA26-DF96444429AB}"/>
              </a:ext>
            </a:extLst>
          </p:cNvPr>
          <p:cNvSpPr txBox="1"/>
          <p:nvPr/>
        </p:nvSpPr>
        <p:spPr>
          <a:xfrm>
            <a:off x="877005" y="772995"/>
            <a:ext cx="2819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2"/>
                </a:solidFill>
              </a:rPr>
              <a:t>Tipologie Case su Prezzo per Classe Energetica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48BB71B-2684-964A-A173-D6A27D0621B5}"/>
              </a:ext>
            </a:extLst>
          </p:cNvPr>
          <p:cNvSpPr txBox="1"/>
          <p:nvPr/>
        </p:nvSpPr>
        <p:spPr>
          <a:xfrm>
            <a:off x="7651450" y="90461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88195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7F8B02-B209-0E40-905B-62C2944A79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29</a:t>
            </a:fld>
            <a:endParaRPr lang="it-IT"/>
          </a:p>
        </p:txBody>
      </p:sp>
      <p:pic>
        <p:nvPicPr>
          <p:cNvPr id="6" name="Immagine 5" descr="Immagine che contiene testo, mappa, computer, portatile&#10;&#10;Descrizione generata automaticamente">
            <a:extLst>
              <a:ext uri="{FF2B5EF4-FFF2-40B4-BE49-F238E27FC236}">
                <a16:creationId xmlns:a16="http://schemas.microsoft.com/office/drawing/2014/main" id="{DDB52E5D-0A35-1D48-9ADB-D5C7EFDA4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57" y="-1"/>
            <a:ext cx="5720143" cy="3304971"/>
          </a:xfrm>
          <a:prstGeom prst="rect">
            <a:avLst/>
          </a:prstGeom>
        </p:spPr>
      </p:pic>
      <p:pic>
        <p:nvPicPr>
          <p:cNvPr id="3" name="Immagine 2" descr="Immagine che contiene testo, mappa, computer, monitor&#10;&#10;Descrizione generata automaticamente">
            <a:extLst>
              <a:ext uri="{FF2B5EF4-FFF2-40B4-BE49-F238E27FC236}">
                <a16:creationId xmlns:a16="http://schemas.microsoft.com/office/drawing/2014/main" id="{8D10F43F-A9B0-8348-8598-9369503E5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8528"/>
            <a:ext cx="5699593" cy="330497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0DD059-7760-A04C-AA64-39092286AAC4}"/>
              </a:ext>
            </a:extLst>
          </p:cNvPr>
          <p:cNvSpPr txBox="1"/>
          <p:nvPr/>
        </p:nvSpPr>
        <p:spPr>
          <a:xfrm>
            <a:off x="630598" y="503765"/>
            <a:ext cx="1974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2"/>
                </a:solidFill>
              </a:rPr>
              <a:t>Case sotto i € 200.000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4ACCF1-3DD9-2A4B-AE1A-879935D9C691}"/>
              </a:ext>
            </a:extLst>
          </p:cNvPr>
          <p:cNvSpPr txBox="1"/>
          <p:nvPr/>
        </p:nvSpPr>
        <p:spPr>
          <a:xfrm>
            <a:off x="6505869" y="3842654"/>
            <a:ext cx="1974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2"/>
                </a:solidFill>
              </a:rPr>
              <a:t>Case sopra i € 200.000</a:t>
            </a:r>
          </a:p>
        </p:txBody>
      </p:sp>
      <p:sp>
        <p:nvSpPr>
          <p:cNvPr id="9" name="Freccia destra 8">
            <a:extLst>
              <a:ext uri="{FF2B5EF4-FFF2-40B4-BE49-F238E27FC236}">
                <a16:creationId xmlns:a16="http://schemas.microsoft.com/office/drawing/2014/main" id="{3C259D88-7940-A542-9881-80610EF99D24}"/>
              </a:ext>
            </a:extLst>
          </p:cNvPr>
          <p:cNvSpPr/>
          <p:nvPr/>
        </p:nvSpPr>
        <p:spPr>
          <a:xfrm>
            <a:off x="2604463" y="839009"/>
            <a:ext cx="351896" cy="16050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015A41AE-401E-AE4C-94CE-4C04B7DD200D}"/>
              </a:ext>
            </a:extLst>
          </p:cNvPr>
          <p:cNvSpPr/>
          <p:nvPr/>
        </p:nvSpPr>
        <p:spPr>
          <a:xfrm rot="10800000">
            <a:off x="6107980" y="4177898"/>
            <a:ext cx="351896" cy="16050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892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3E4246A-D56D-4F42-91C7-1E489BE9326F}"/>
              </a:ext>
            </a:extLst>
          </p:cNvPr>
          <p:cNvSpPr/>
          <p:nvPr/>
        </p:nvSpPr>
        <p:spPr>
          <a:xfrm>
            <a:off x="0" y="925145"/>
            <a:ext cx="524185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buFont typeface="Wingdings" pitchFamily="2" charset="2"/>
              <a:buChar char="q"/>
            </a:pPr>
            <a:r>
              <a:rPr lang="it-IT" sz="16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Il </a:t>
            </a:r>
            <a:r>
              <a:rPr lang="it-IT" sz="1600" b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Decreto Rilancio</a:t>
            </a:r>
            <a:r>
              <a:rPr lang="it-IT" sz="16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 (D.L. 19 maggio 2020 n.34) è il maxi provvedimento che contiene misure urgenti in materia di salute, sostegno al lavoro e all’economia, nonché di politiche sociali connesse all’emergenza epidemiologica da COVID-19</a:t>
            </a:r>
          </a:p>
          <a:p>
            <a:pPr marL="285750" indent="-285750" algn="just" fontAlgn="base">
              <a:buFont typeface="Wingdings" pitchFamily="2" charset="2"/>
              <a:buChar char="q"/>
            </a:pPr>
            <a:endParaRPr lang="it-IT" sz="1600">
              <a:solidFill>
                <a:schemeClr val="dk2"/>
              </a:solidFill>
              <a:latin typeface="Lato Light"/>
              <a:sym typeface="Lato Light"/>
            </a:endParaRPr>
          </a:p>
          <a:p>
            <a:pPr algn="just" fontAlgn="base"/>
            <a:endParaRPr lang="it-IT" sz="1600">
              <a:solidFill>
                <a:schemeClr val="dk2"/>
              </a:solidFill>
              <a:latin typeface="Lato Light"/>
              <a:sym typeface="Lato Light"/>
            </a:endParaRPr>
          </a:p>
          <a:p>
            <a:pPr marL="285750" indent="-285750" algn="just" fontAlgn="base">
              <a:buFont typeface="Wingdings" pitchFamily="2" charset="2"/>
              <a:buChar char="q"/>
            </a:pPr>
            <a:r>
              <a:rPr lang="it-IT" sz="16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Composto da oltre 260 articoli , tra cui il Bonus in edilizia al 110% (articolo 119 del DL Rilancio) per interventi di riqualificazione energetica (</a:t>
            </a:r>
            <a:r>
              <a:rPr lang="it-IT" sz="1600" b="1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Ecobonus</a:t>
            </a:r>
            <a:r>
              <a:rPr lang="it-IT" sz="16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) e antisismica (</a:t>
            </a:r>
            <a:r>
              <a:rPr lang="it-IT" sz="1600" b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Sisma Bonus</a:t>
            </a:r>
            <a:r>
              <a:rPr lang="it-IT" sz="16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) su prime e seconde case, installazione di </a:t>
            </a:r>
            <a:r>
              <a:rPr lang="it-IT" sz="1600" b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impianti fotovoltaici</a:t>
            </a:r>
            <a:r>
              <a:rPr lang="it-IT" sz="16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, con spese sostenute dal </a:t>
            </a:r>
            <a:r>
              <a:rPr lang="it-IT" sz="1600" u="sng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1 luglio 2020</a:t>
            </a:r>
            <a:r>
              <a:rPr lang="it-IT" sz="16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 al </a:t>
            </a:r>
            <a:r>
              <a:rPr lang="it-IT" sz="1600" u="sng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31 dicembre 2021</a:t>
            </a:r>
            <a:r>
              <a:rPr lang="it-IT" sz="16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. </a:t>
            </a:r>
            <a:endParaRPr lang="it-IT" sz="1600">
              <a:solidFill>
                <a:schemeClr val="dk2"/>
              </a:solidFill>
              <a:latin typeface="Lato Light"/>
              <a:sym typeface="Lato Light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84B134-55F3-2640-A9C9-C45AEA46CC37}"/>
              </a:ext>
            </a:extLst>
          </p:cNvPr>
          <p:cNvSpPr txBox="1"/>
          <p:nvPr/>
        </p:nvSpPr>
        <p:spPr>
          <a:xfrm>
            <a:off x="6953693" y="941373"/>
            <a:ext cx="2190307" cy="2801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Cos’è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 provvedimenti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 può usufruirne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Lato Hairline"/>
              </a:rPr>
              <a:t>In che modo</a:t>
            </a:r>
          </a:p>
        </p:txBody>
      </p:sp>
    </p:spTree>
    <p:extLst>
      <p:ext uri="{BB962C8B-B14F-4D97-AF65-F5344CB8AC3E}">
        <p14:creationId xmlns:p14="http://schemas.microsoft.com/office/powerpoint/2010/main" val="1271520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7F8B02-B209-0E40-905B-62C2944A79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30</a:t>
            </a:fld>
            <a:endParaRPr lang="it-IT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9CDE2B2-1832-3D45-817E-7226B6DC4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6" y="1560696"/>
            <a:ext cx="4572000" cy="2347393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919DDDD-D6F3-7C4F-8C93-AE74E217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" y="1560695"/>
            <a:ext cx="4556084" cy="234739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FB17C6F-891B-8342-9233-634AC352E58F}"/>
              </a:ext>
            </a:extLst>
          </p:cNvPr>
          <p:cNvSpPr txBox="1"/>
          <p:nvPr/>
        </p:nvSpPr>
        <p:spPr>
          <a:xfrm>
            <a:off x="5202594" y="503765"/>
            <a:ext cx="1974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2"/>
                </a:solidFill>
              </a:rPr>
              <a:t>&gt;</a:t>
            </a:r>
          </a:p>
          <a:p>
            <a:pPr algn="ctr"/>
            <a:r>
              <a:rPr lang="it-IT" sz="2400" dirty="0">
                <a:solidFill>
                  <a:schemeClr val="bg2"/>
                </a:solidFill>
              </a:rPr>
              <a:t>€ 200.000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B98375F-13EA-2F4F-A4D9-3EF322E7AE01}"/>
              </a:ext>
            </a:extLst>
          </p:cNvPr>
          <p:cNvSpPr txBox="1"/>
          <p:nvPr/>
        </p:nvSpPr>
        <p:spPr>
          <a:xfrm>
            <a:off x="1314554" y="503765"/>
            <a:ext cx="1974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2"/>
                </a:solidFill>
              </a:rPr>
              <a:t>&lt;</a:t>
            </a:r>
          </a:p>
          <a:p>
            <a:pPr algn="ctr"/>
            <a:r>
              <a:rPr lang="it-IT" sz="2400" dirty="0">
                <a:solidFill>
                  <a:schemeClr val="bg2"/>
                </a:solidFill>
              </a:rPr>
              <a:t>€ 200.000</a:t>
            </a:r>
          </a:p>
        </p:txBody>
      </p:sp>
    </p:spTree>
    <p:extLst>
      <p:ext uri="{BB962C8B-B14F-4D97-AF65-F5344CB8AC3E}">
        <p14:creationId xmlns:p14="http://schemas.microsoft.com/office/powerpoint/2010/main" val="62614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Google Shape;145;p24"/>
          <p:cNvSpPr/>
          <p:nvPr/>
        </p:nvSpPr>
        <p:spPr>
          <a:xfrm>
            <a:off x="513391" y="2210465"/>
            <a:ext cx="2148994" cy="2150550"/>
          </a:xfrm>
          <a:prstGeom prst="ellipse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ea typeface="Lato Light"/>
                <a:cs typeface="Calibri" panose="020F0502020204030204" pitchFamily="34" charset="0"/>
                <a:sym typeface="Lato Light"/>
              </a:rPr>
              <a:t>Effetti miglioramento patrimonio edilizio</a:t>
            </a:r>
          </a:p>
        </p:txBody>
      </p:sp>
      <p:sp useBgFill="1">
        <p:nvSpPr>
          <p:cNvPr id="146" name="Google Shape;146;p24"/>
          <p:cNvSpPr/>
          <p:nvPr/>
        </p:nvSpPr>
        <p:spPr>
          <a:xfrm>
            <a:off x="3931891" y="2210465"/>
            <a:ext cx="2148993" cy="2150550"/>
          </a:xfrm>
          <a:prstGeom prst="ellipse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ea typeface="Lato Light"/>
                <a:cs typeface="Calibri" panose="020F0502020204030204" pitchFamily="34" charset="0"/>
                <a:sym typeface="Lato Light"/>
              </a:rPr>
              <a:t>Creazione opportunità di business per gli operatori del settore edilizio e finanziario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ea typeface="Lato Light"/>
              <a:cs typeface="Calibri" panose="020F0502020204030204" pitchFamily="34" charset="0"/>
              <a:sym typeface="Lato Light"/>
            </a:endParaRPr>
          </a:p>
        </p:txBody>
      </p:sp>
      <p:sp useBgFill="1">
        <p:nvSpPr>
          <p:cNvPr id="144" name="Google Shape;144;p24"/>
          <p:cNvSpPr/>
          <p:nvPr/>
        </p:nvSpPr>
        <p:spPr>
          <a:xfrm>
            <a:off x="2194545" y="2210465"/>
            <a:ext cx="2148993" cy="2150550"/>
          </a:xfrm>
          <a:prstGeom prst="ellipse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ea typeface="Lato Light"/>
                <a:cs typeface="Calibri" panose="020F0502020204030204" pitchFamily="34" charset="0"/>
                <a:sym typeface="Lato Light"/>
              </a:rPr>
              <a:t>Monitorare evoluzione e interpretazione normativa per implementare il modello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Calibri" panose="020F0502020204030204" pitchFamily="34" charset="0"/>
              <a:ea typeface="Lato Light"/>
              <a:cs typeface="Calibri" panose="020F0502020204030204" pitchFamily="34" charset="0"/>
              <a:sym typeface="Lato Light"/>
            </a:endParaRPr>
          </a:p>
        </p:txBody>
      </p:sp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513391" y="43330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Conclusioni</a:t>
            </a:r>
            <a:endParaRPr sz="5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Elemento grafico 2" descr="Tiro a segno">
            <a:extLst>
              <a:ext uri="{FF2B5EF4-FFF2-40B4-BE49-F238E27FC236}">
                <a16:creationId xmlns:a16="http://schemas.microsoft.com/office/drawing/2014/main" id="{51141A7C-77E0-6E4F-A480-8158C99A4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3154" y="2018857"/>
            <a:ext cx="1105786" cy="110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73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 idx="4294967295"/>
          </p:nvPr>
        </p:nvSpPr>
        <p:spPr>
          <a:xfrm>
            <a:off x="0" y="159488"/>
            <a:ext cx="4997301" cy="3514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Grazie</a:t>
            </a:r>
            <a:br>
              <a:rPr lang="en" sz="7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7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</a:t>
            </a:r>
            <a:r>
              <a:rPr lang="en" sz="7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l’attenzione</a:t>
            </a:r>
            <a:endParaRPr sz="7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738052-ADB7-094F-9068-A9C0AE126B4F}"/>
              </a:ext>
            </a:extLst>
          </p:cNvPr>
          <p:cNvSpPr txBox="1"/>
          <p:nvPr/>
        </p:nvSpPr>
        <p:spPr>
          <a:xfrm>
            <a:off x="0" y="4125432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Light"/>
              </a:rPr>
              <a:t>Federico Reggiani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A2C3A87-F8C6-5A49-92BD-8CA9C43AB1E0}"/>
              </a:ext>
            </a:extLst>
          </p:cNvPr>
          <p:cNvSpPr txBox="1"/>
          <p:nvPr/>
        </p:nvSpPr>
        <p:spPr>
          <a:xfrm>
            <a:off x="0" y="4494764"/>
            <a:ext cx="3300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https://github.com/FedericoReggiani/Superbonus-110-.git</a:t>
            </a:r>
            <a:endParaRPr lang="it-IT" sz="1000" b="1" i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41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6D40EA-F4C3-4246-AC92-2C1866CDBCCF}"/>
              </a:ext>
            </a:extLst>
          </p:cNvPr>
          <p:cNvSpPr txBox="1"/>
          <p:nvPr/>
        </p:nvSpPr>
        <p:spPr>
          <a:xfrm>
            <a:off x="0" y="107721"/>
            <a:ext cx="63431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it-IT" sz="1800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Ecobonus</a:t>
            </a: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110%</a:t>
            </a:r>
          </a:p>
          <a:p>
            <a:pPr marL="171450" indent="-171450">
              <a:buFont typeface="Wingdings" pitchFamily="2" charset="2"/>
              <a:buChar char="§"/>
            </a:pPr>
            <a:endParaRPr lang="it-IT" sz="1200" dirty="0">
              <a:solidFill>
                <a:schemeClr val="dk2"/>
              </a:solidFill>
              <a:latin typeface="Lato Light"/>
            </a:endParaRPr>
          </a:p>
          <a:p>
            <a:r>
              <a:rPr lang="it-IT" sz="12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Interventi sulle unità abitative (prima casa, seconda casa, condomini) per il </a:t>
            </a:r>
            <a:r>
              <a:rPr lang="it-IT" sz="1200" u="sng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miglioramento di almeno due classi energetiche</a:t>
            </a:r>
            <a:r>
              <a:rPr lang="it-IT" sz="12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degli edifici:</a:t>
            </a:r>
          </a:p>
          <a:p>
            <a:endParaRPr lang="it-IT" sz="12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it-IT" sz="12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Interventi di </a:t>
            </a:r>
            <a:r>
              <a:rPr lang="it-IT" sz="1200" b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isolamento termico delle superfici</a:t>
            </a:r>
            <a:endParaRPr lang="it-IT" sz="12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12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it-IT" sz="1200" i="1" u="sng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Tetto massimo:</a:t>
            </a:r>
            <a:r>
              <a:rPr lang="it-IT" sz="12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€ 60.000  moltiplicato per ogni unità immobiliare</a:t>
            </a:r>
          </a:p>
          <a:p>
            <a:endParaRPr lang="it-IT" sz="12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it-IT" sz="1200" b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Sostituzione degli impianti di riscaldamento esistenti </a:t>
            </a:r>
          </a:p>
          <a:p>
            <a:r>
              <a:rPr lang="it-IT" sz="12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it-IT" sz="1200" i="1" u="sng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Tetto massimo:</a:t>
            </a:r>
            <a:r>
              <a:rPr lang="it-IT" sz="12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€ 30.000  moltiplicato per ogni unità immobiliare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7FFBC2-1ABF-AE4F-905C-ACAE1EE9D1E2}"/>
              </a:ext>
            </a:extLst>
          </p:cNvPr>
          <p:cNvSpPr txBox="1"/>
          <p:nvPr/>
        </p:nvSpPr>
        <p:spPr>
          <a:xfrm>
            <a:off x="6953693" y="941373"/>
            <a:ext cx="2190307" cy="2801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Cos’è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 provvedimenti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 può usufruirne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Lato Hairline"/>
              </a:rPr>
              <a:t>In che modo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EFAA83-049D-FB45-8796-E62FA59B65D9}"/>
              </a:ext>
            </a:extLst>
          </p:cNvPr>
          <p:cNvSpPr txBox="1"/>
          <p:nvPr/>
        </p:nvSpPr>
        <p:spPr>
          <a:xfrm>
            <a:off x="0" y="2262671"/>
            <a:ext cx="634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it-IT" sz="180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Sismabonus</a:t>
            </a:r>
            <a:r>
              <a:rPr lang="it-IT" sz="18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110%</a:t>
            </a:r>
          </a:p>
          <a:p>
            <a:endParaRPr lang="it-IT" sz="120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it-IT" sz="1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Interventi per </a:t>
            </a:r>
            <a:r>
              <a:rPr lang="it-IT" sz="1200" b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l’adozione di misure antisismiche</a:t>
            </a:r>
            <a:r>
              <a:rPr lang="it-IT" sz="1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 edifici ubicati in zone a rischio sismico </a:t>
            </a:r>
          </a:p>
          <a:p>
            <a:r>
              <a:rPr lang="it-IT" sz="1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it-IT" sz="1200" i="1" u="sng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Tetto massimo:</a:t>
            </a:r>
            <a:r>
              <a:rPr lang="it-IT" sz="1200" u="sng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€ 96.000 moltiplicato per ogni unità immobiliare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94B94FC-5C89-1F42-AF6B-933E0AB4D832}"/>
              </a:ext>
            </a:extLst>
          </p:cNvPr>
          <p:cNvSpPr txBox="1"/>
          <p:nvPr/>
        </p:nvSpPr>
        <p:spPr>
          <a:xfrm>
            <a:off x="0" y="3441201"/>
            <a:ext cx="634312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it-IT" sz="18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Bonus Fotovoltaico 110%</a:t>
            </a:r>
          </a:p>
          <a:p>
            <a:endParaRPr lang="it-IT" sz="180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it-IT" sz="1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Interventi per </a:t>
            </a:r>
            <a:r>
              <a:rPr lang="it-IT" sz="1200" b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l'installazione di impianti solari fotovoltaici </a:t>
            </a:r>
            <a:r>
              <a:rPr lang="it-IT" sz="1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connessi alla rete elettrica. La stessa detrazione spetta anche per l'installazione contestuale o successiva di sistemi di accumulo integrati negli impianti solari fotovoltaici. La detrazione vale solo nel caso di fruizione di uno dei </a:t>
            </a:r>
            <a:r>
              <a:rPr lang="it-IT" sz="120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superbonus</a:t>
            </a:r>
            <a:r>
              <a:rPr lang="it-IT" sz="1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previsti per l'</a:t>
            </a:r>
            <a:r>
              <a:rPr lang="it-IT" sz="120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efficientamento</a:t>
            </a:r>
            <a:r>
              <a:rPr lang="it-IT" sz="1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energetico e riduzione del rischio sismico.</a:t>
            </a:r>
          </a:p>
          <a:p>
            <a:r>
              <a:rPr lang="it-IT" sz="1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it-IT" sz="1200" i="1" u="sng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Tetto massimo:</a:t>
            </a:r>
            <a:r>
              <a:rPr lang="it-IT" sz="1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€ 48.000</a:t>
            </a:r>
          </a:p>
          <a:p>
            <a:endParaRPr lang="it-IT" sz="120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35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A6CBB40-69F2-9D40-87A3-379CC5FE1950}"/>
              </a:ext>
            </a:extLst>
          </p:cNvPr>
          <p:cNvSpPr/>
          <p:nvPr/>
        </p:nvSpPr>
        <p:spPr>
          <a:xfrm>
            <a:off x="0" y="1417588"/>
            <a:ext cx="57841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lang="it-IT" sz="24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Singoli proprietari (prima e seconda casa)</a:t>
            </a:r>
          </a:p>
          <a:p>
            <a:pPr marL="171450" indent="-171450">
              <a:buFont typeface="Wingdings" pitchFamily="2" charset="2"/>
              <a:buChar char="q"/>
            </a:pPr>
            <a:endParaRPr lang="it-IT" sz="240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itchFamily="2" charset="2"/>
              <a:buChar char="q"/>
            </a:pPr>
            <a:r>
              <a:rPr lang="it-IT" sz="24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Condomini (per ogni unità immobiliare)</a:t>
            </a:r>
          </a:p>
          <a:p>
            <a:endParaRPr lang="it-IT" sz="240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itchFamily="2" charset="2"/>
              <a:buChar char="q"/>
            </a:pPr>
            <a:r>
              <a:rPr lang="it-IT" sz="24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Imprese edili e/o immobiliari per immobili</a:t>
            </a:r>
          </a:p>
          <a:p>
            <a:r>
              <a:rPr lang="it-IT" sz="24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da destinare alla vendita o in affitto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780530F-715D-3F4E-B3A5-020B718988CD}"/>
              </a:ext>
            </a:extLst>
          </p:cNvPr>
          <p:cNvSpPr txBox="1"/>
          <p:nvPr/>
        </p:nvSpPr>
        <p:spPr>
          <a:xfrm>
            <a:off x="6953693" y="941373"/>
            <a:ext cx="2190307" cy="2801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Cos’è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 provvedimenti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 può usufruirne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Lato Hairline"/>
              </a:rPr>
              <a:t>In che modo</a:t>
            </a:r>
          </a:p>
        </p:txBody>
      </p:sp>
    </p:spTree>
    <p:extLst>
      <p:ext uri="{BB962C8B-B14F-4D97-AF65-F5344CB8AC3E}">
        <p14:creationId xmlns:p14="http://schemas.microsoft.com/office/powerpoint/2010/main" val="2536607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9239CC-1323-4640-A33E-AE2E8E22F894}"/>
              </a:ext>
            </a:extLst>
          </p:cNvPr>
          <p:cNvSpPr txBox="1"/>
          <p:nvPr/>
        </p:nvSpPr>
        <p:spPr>
          <a:xfrm>
            <a:off x="6953693" y="941373"/>
            <a:ext cx="2190307" cy="2801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Cos’è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 provvedimenti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 può usufruirne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Hairline"/>
              </a:rPr>
              <a:t>In che modo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8D9B921-C918-7E40-843B-E4081263F6E2}"/>
              </a:ext>
            </a:extLst>
          </p:cNvPr>
          <p:cNvSpPr txBox="1"/>
          <p:nvPr/>
        </p:nvSpPr>
        <p:spPr>
          <a:xfrm>
            <a:off x="0" y="633981"/>
            <a:ext cx="62752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Possibilità di usufruire della </a:t>
            </a:r>
            <a:r>
              <a:rPr lang="it-IT" sz="1800" b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detrazione del 110% </a:t>
            </a: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della spesa sostenuta in un periodo di </a:t>
            </a:r>
            <a:r>
              <a:rPr lang="it-IT" sz="1800" b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anni</a:t>
            </a:r>
          </a:p>
          <a:p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itchFamily="2" charset="2"/>
              <a:buChar char="q"/>
            </a:pPr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L’interessato può </a:t>
            </a:r>
            <a:r>
              <a:rPr lang="it-IT" sz="1800" b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cedere il credito d’imposta </a:t>
            </a: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direttamente ad altri soggetti, quali ad esempio istituto di credito o altri soggetti finanziari</a:t>
            </a:r>
          </a:p>
          <a:p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itchFamily="2" charset="2"/>
              <a:buChar char="q"/>
            </a:pPr>
            <a:endParaRPr lang="it-IT" sz="1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it-IT" sz="1800" b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Sconto in fattura</a:t>
            </a:r>
            <a:r>
              <a:rPr lang="it-IT" sz="18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 parte del fornitore che ha effettuato gli interventi e poi da questi recuperato sotto forma di credito d’imposta con possibilità anche successiva di cessione del credito a terzi senza la necessità di anticipare i soldi per i lavori</a:t>
            </a:r>
          </a:p>
        </p:txBody>
      </p:sp>
    </p:spTree>
    <p:extLst>
      <p:ext uri="{BB962C8B-B14F-4D97-AF65-F5344CB8AC3E}">
        <p14:creationId xmlns:p14="http://schemas.microsoft.com/office/powerpoint/2010/main" val="988297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ctrTitle" idx="4294967295"/>
          </p:nvPr>
        </p:nvSpPr>
        <p:spPr>
          <a:xfrm>
            <a:off x="2629029" y="1956401"/>
            <a:ext cx="4094400" cy="24727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</a:t>
            </a:r>
            <a:r>
              <a:rPr lang="en" sz="3600" b="1" i="1" u="sng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obiettivo</a:t>
            </a:r>
            <a:r>
              <a:rPr lang="en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</a:t>
            </a:r>
            <a:r>
              <a:rPr lang="en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quello</a:t>
            </a:r>
            <a:r>
              <a:rPr lang="en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fornire</a:t>
            </a:r>
            <a:r>
              <a:rPr lang="en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dati</a:t>
            </a:r>
            <a:r>
              <a:rPr lang="en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analisi</a:t>
            </a:r>
            <a:r>
              <a:rPr lang="en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necessari</a:t>
            </a:r>
            <a:r>
              <a:rPr lang="en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chi </a:t>
            </a: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può</a:t>
            </a:r>
            <a:r>
              <a:rPr lang="en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trarre</a:t>
            </a:r>
            <a:r>
              <a:rPr lang="en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beneficio</a:t>
            </a:r>
            <a:r>
              <a:rPr lang="en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questo</a:t>
            </a:r>
            <a:r>
              <a:rPr lang="en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3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progetto</a:t>
            </a:r>
            <a:endParaRPr sz="36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99;p30">
            <a:extLst>
              <a:ext uri="{FF2B5EF4-FFF2-40B4-BE49-F238E27FC236}">
                <a16:creationId xmlns:a16="http://schemas.microsoft.com/office/drawing/2014/main" id="{9DDD344D-B220-EA4D-A032-766ED4501357}"/>
              </a:ext>
            </a:extLst>
          </p:cNvPr>
          <p:cNvSpPr txBox="1">
            <a:spLocks/>
          </p:cNvSpPr>
          <p:nvPr/>
        </p:nvSpPr>
        <p:spPr>
          <a:xfrm>
            <a:off x="1627235" y="285688"/>
            <a:ext cx="6381352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7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sym typeface="Lato Hairline"/>
              </a:rPr>
              <a:t>Architettura BI</a:t>
            </a:r>
          </a:p>
        </p:txBody>
      </p:sp>
    </p:spTree>
    <p:extLst>
      <p:ext uri="{BB962C8B-B14F-4D97-AF65-F5344CB8AC3E}">
        <p14:creationId xmlns:p14="http://schemas.microsoft.com/office/powerpoint/2010/main" val="55651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0" y="151071"/>
            <a:ext cx="5939624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Sorgenti</a:t>
            </a:r>
            <a:endParaRPr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323574" y="1430040"/>
            <a:ext cx="2419626" cy="2919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Siti </a:t>
            </a:r>
            <a:r>
              <a:rPr lang="en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specializzati</a:t>
            </a:r>
            <a:r>
              <a:rPr lang="en" sz="1400" b="1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annunci</a:t>
            </a:r>
            <a:endParaRPr lang="e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Immobiliare</a:t>
            </a: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Idealista</a:t>
            </a: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Cercacasa</a:t>
            </a: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Wikicasa</a:t>
            </a: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Per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individuare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quali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immobili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sono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disponibili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vendita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possano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essere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interessati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dagli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interventi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superbonus</a:t>
            </a: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3"/>
          </p:nvPr>
        </p:nvSpPr>
        <p:spPr>
          <a:xfrm>
            <a:off x="3454699" y="1430040"/>
            <a:ext cx="2234602" cy="2688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it-IT" sz="1400" b="1" dirty="0">
                <a:latin typeface="Calibri" panose="020F0502020204030204" pitchFamily="34" charset="0"/>
                <a:cs typeface="Calibri" panose="020F0502020204030204" pitchFamily="34" charset="0"/>
              </a:rPr>
              <a:t>Listini immobiliari camera commercio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Catasto</a:t>
            </a:r>
            <a:endParaRPr lang="e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Uffici</a:t>
            </a:r>
            <a:r>
              <a:rPr lang="en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tecnici</a:t>
            </a:r>
            <a:r>
              <a:rPr lang="en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comunali</a:t>
            </a:r>
            <a:endParaRPr lang="e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Per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ottenere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una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fotografia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complet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della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situazione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dello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stato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degli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immobili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esistenti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su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dato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territorio</a:t>
            </a: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it-IT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Elemento grafico 15" descr="Cartella aperta">
            <a:extLst>
              <a:ext uri="{FF2B5EF4-FFF2-40B4-BE49-F238E27FC236}">
                <a16:creationId xmlns:a16="http://schemas.microsoft.com/office/drawing/2014/main" id="{9E3A1DCB-20C0-4C47-A6B6-6EE038730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3563" y="2009554"/>
            <a:ext cx="1104112" cy="110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3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0" y="168656"/>
            <a:ext cx="7442421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 Transform Loading</a:t>
            </a:r>
            <a:endParaRPr sz="4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363071" y="1529729"/>
            <a:ext cx="2237005" cy="1865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Data Ingestion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Scraping Selenium</a:t>
            </a:r>
          </a:p>
          <a:p>
            <a:pPr marL="0" indent="0"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Per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acquisire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dati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vendita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immobili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in tempo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reale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è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necessario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recuperarli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direttamente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dal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sito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web</a:t>
            </a:r>
          </a:p>
        </p:txBody>
      </p:sp>
      <p:sp>
        <p:nvSpPr>
          <p:cNvPr id="17" name="Google Shape;200;p30">
            <a:extLst>
              <a:ext uri="{FF2B5EF4-FFF2-40B4-BE49-F238E27FC236}">
                <a16:creationId xmlns:a16="http://schemas.microsoft.com/office/drawing/2014/main" id="{309531A8-1E6C-AB4C-8BEE-CB9A6E1597C4}"/>
              </a:ext>
            </a:extLst>
          </p:cNvPr>
          <p:cNvSpPr txBox="1">
            <a:spLocks/>
          </p:cNvSpPr>
          <p:nvPr/>
        </p:nvSpPr>
        <p:spPr>
          <a:xfrm>
            <a:off x="2473846" y="3479117"/>
            <a:ext cx="2098154" cy="153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Font typeface="Lato Light"/>
              <a:buNone/>
            </a:pPr>
            <a:r>
              <a:rPr lang="e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Talend</a:t>
            </a:r>
          </a:p>
          <a:p>
            <a:pPr marL="0" indent="0">
              <a:buNone/>
            </a:pP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Bisogna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integrare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tutti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dati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dalle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diverse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fonti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caricarli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nei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database</a:t>
            </a:r>
          </a:p>
        </p:txBody>
      </p:sp>
      <p:sp>
        <p:nvSpPr>
          <p:cNvPr id="18" name="Google Shape;200;p30">
            <a:extLst>
              <a:ext uri="{FF2B5EF4-FFF2-40B4-BE49-F238E27FC236}">
                <a16:creationId xmlns:a16="http://schemas.microsoft.com/office/drawing/2014/main" id="{775AB749-8EFA-B54A-B3AA-EAAB74EE4892}"/>
              </a:ext>
            </a:extLst>
          </p:cNvPr>
          <p:cNvSpPr txBox="1">
            <a:spLocks/>
          </p:cNvSpPr>
          <p:nvPr/>
        </p:nvSpPr>
        <p:spPr>
          <a:xfrm>
            <a:off x="3983797" y="1529728"/>
            <a:ext cx="2175375" cy="173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Font typeface="Lato Light"/>
              <a:buNone/>
            </a:pPr>
            <a:r>
              <a:rPr lang="e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Data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OpenRefine</a:t>
            </a: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Una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volta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recuperat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i i dati dai siti web bisogna fare data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exploration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e procedere alla pulizia</a:t>
            </a: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Elemento grafico 20" descr="Ripeti">
            <a:extLst>
              <a:ext uri="{FF2B5EF4-FFF2-40B4-BE49-F238E27FC236}">
                <a16:creationId xmlns:a16="http://schemas.microsoft.com/office/drawing/2014/main" id="{15A5A469-A1C6-5E41-B8A0-7FDD3D540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6828" y="1936098"/>
            <a:ext cx="1082824" cy="108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83264"/>
      </p:ext>
    </p:extLst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B7B7B7"/>
      </a:lt2>
      <a:accent1>
        <a:srgbClr val="5FDB72"/>
      </a:accent1>
      <a:accent2>
        <a:srgbClr val="1CCFBA"/>
      </a:accent2>
      <a:accent3>
        <a:srgbClr val="23ADDF"/>
      </a:accent3>
      <a:accent4>
        <a:srgbClr val="E650D3"/>
      </a:accent4>
      <a:accent5>
        <a:srgbClr val="8B1EA0"/>
      </a:accent5>
      <a:accent6>
        <a:srgbClr val="FFB300"/>
      </a:accent6>
      <a:hlink>
        <a:srgbClr val="4A86E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1442</Words>
  <Application>Microsoft Macintosh PowerPoint</Application>
  <PresentationFormat>Presentazione su schermo (16:9)</PresentationFormat>
  <Paragraphs>248</Paragraphs>
  <Slides>32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0" baseType="lpstr">
      <vt:lpstr>Calibri</vt:lpstr>
      <vt:lpstr>Lato Hairline</vt:lpstr>
      <vt:lpstr>Wingdings</vt:lpstr>
      <vt:lpstr>Arial</vt:lpstr>
      <vt:lpstr>Courier New</vt:lpstr>
      <vt:lpstr>Calibri Light</vt:lpstr>
      <vt:lpstr>Lato Light</vt:lpstr>
      <vt:lpstr>Eglamour template</vt:lpstr>
      <vt:lpstr>Superbonus 110%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L’obiettivo è quello di fornire dati e analisi necessari a chi può trarre beneficio da questo progetto</vt:lpstr>
      <vt:lpstr>Sorgenti</vt:lpstr>
      <vt:lpstr>Extract Transform Loading</vt:lpstr>
      <vt:lpstr>Database</vt:lpstr>
      <vt:lpstr>Analisi dati &amp; Data Visualization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Conclusioni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Superbonus 110%</dc:title>
  <dc:creator>federico reggiani</dc:creator>
  <cp:lastModifiedBy>federico reggiani</cp:lastModifiedBy>
  <cp:revision>20</cp:revision>
  <dcterms:created xsi:type="dcterms:W3CDTF">2020-08-31T13:01:06Z</dcterms:created>
  <dcterms:modified xsi:type="dcterms:W3CDTF">2020-08-31T15:36:13Z</dcterms:modified>
</cp:coreProperties>
</file>